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  <p:sldMasterId id="2147483772" r:id="rId15"/>
  </p:sldMasterIdLst>
  <p:notesMasterIdLst>
    <p:notesMasterId r:id="rId29"/>
  </p:notesMasterIdLst>
  <p:sldIdLst>
    <p:sldId id="282" r:id="rId16"/>
    <p:sldId id="284" r:id="rId17"/>
    <p:sldId id="297" r:id="rId18"/>
    <p:sldId id="286" r:id="rId19"/>
    <p:sldId id="287" r:id="rId20"/>
    <p:sldId id="304" r:id="rId21"/>
    <p:sldId id="303" r:id="rId22"/>
    <p:sldId id="260" r:id="rId23"/>
    <p:sldId id="261" r:id="rId24"/>
    <p:sldId id="270" r:id="rId25"/>
    <p:sldId id="263" r:id="rId26"/>
    <p:sldId id="264" r:id="rId27"/>
    <p:sldId id="265" r:id="rId28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1DD35E-4E9B-6FB6-9D05-419E93709FBA}" name="DELUCA, Sophia" initials="DS" userId="S::DelucaS@unaids.org::a67e716f-1f2e-42e5-95c6-3523c3792809" providerId="AD"/>
  <p188:author id="{898A88F9-D00E-6246-8CD0-1C850C934513}" name="Liana Moro" initials="LM" userId="Liana Mor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E1"/>
    <a:srgbClr val="1CB2BB"/>
    <a:srgbClr val="00A99A"/>
    <a:srgbClr val="B9B9B9"/>
    <a:srgbClr val="E3F1F1"/>
    <a:srgbClr val="FF0000"/>
    <a:srgbClr val="DC313A"/>
    <a:srgbClr val="009FE2"/>
    <a:srgbClr val="E5F4FD"/>
    <a:srgbClr val="C2E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B93385-8533-404E-96ED-E26A964EA272}" v="1" dt="2024-07-08T14:49:15.752"/>
    <p1510:client id="{6B29F839-1C04-4EA1-A0B2-EEE126D5AA82}" v="72" dt="2024-07-08T14:19:34.660"/>
    <p1510:client id="{7F556B49-1E41-D3DF-94F2-1EF3392E4AE6}" v="8" dt="2024-07-08T07:25:22.7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912" y="96"/>
      </p:cViewPr>
      <p:guideLst>
        <p:guide orient="horz" pos="216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slide" Target="slides/slide6.xml"/><Relationship Id="rId34" Type="http://schemas.microsoft.com/office/2016/11/relationships/changesInfo" Target="changesInfos/changesInfo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9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microsoft.com/office/2018/10/relationships/authors" Target="authors.xml"/><Relationship Id="rId10" Type="http://schemas.openxmlformats.org/officeDocument/2006/relationships/customXml" Target="../customXml/item10.xml"/><Relationship Id="rId19" Type="http://schemas.openxmlformats.org/officeDocument/2006/relationships/slide" Target="slides/slide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customXml" Target="../customXml/item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BERS, Santiago" userId="7ccc869f-bfc1-4553-a4bb-17c74cb9b093" providerId="ADAL" clId="{65B93385-8533-404E-96ED-E26A964EA272}"/>
    <pc:docChg chg="modSld">
      <pc:chgData name="IMBERS, Santiago" userId="7ccc869f-bfc1-4553-a4bb-17c74cb9b093" providerId="ADAL" clId="{65B93385-8533-404E-96ED-E26A964EA272}" dt="2024-07-08T14:49:30.475" v="3" actId="1076"/>
      <pc:docMkLst>
        <pc:docMk/>
      </pc:docMkLst>
      <pc:sldChg chg="addSp modSp mod">
        <pc:chgData name="IMBERS, Santiago" userId="7ccc869f-bfc1-4553-a4bb-17c74cb9b093" providerId="ADAL" clId="{65B93385-8533-404E-96ED-E26A964EA272}" dt="2024-07-08T14:49:30.475" v="3" actId="1076"/>
        <pc:sldMkLst>
          <pc:docMk/>
          <pc:sldMk cId="0" sldId="282"/>
        </pc:sldMkLst>
        <pc:spChg chg="add mod">
          <ac:chgData name="IMBERS, Santiago" userId="7ccc869f-bfc1-4553-a4bb-17c74cb9b093" providerId="ADAL" clId="{65B93385-8533-404E-96ED-E26A964EA272}" dt="2024-07-08T14:49:30.475" v="3" actId="1076"/>
          <ac:spMkLst>
            <pc:docMk/>
            <pc:sldMk cId="0" sldId="282"/>
            <ac:spMk id="2" creationId="{1CBA2E4F-CDED-F89B-1AEF-E02D9C12F79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unaids.sharepoint.com/sites/FSDFI/PROSIE/DFI-Publications/2024%20Global%20Report/4.%20Figures%20&amp;%20data/Sandrine/d.%20Sandrine_ToDesign/A1.01&amp;A1.02_NI%20&amp;%20AD,%20global,%201990-2023,%20and%202025%20target_EDITED_CH_04June2024_M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Data!$B$9</c:f>
              <c:strCache>
                <c:ptCount val="1"/>
                <c:pt idx="0">
                  <c:v>New HIV infections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Data!$C$8:$AL$8</c:f>
              <c:strCach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strCache>
            </c:strRef>
          </c:cat>
          <c:val>
            <c:numRef>
              <c:f>Data!$C$9:$AL$9</c:f>
              <c:numCache>
                <c:formatCode>General</c:formatCode>
                <c:ptCount val="36"/>
                <c:pt idx="0">
                  <c:v>2504599.5779300001</c:v>
                </c:pt>
                <c:pt idx="1">
                  <c:v>2769202.98281</c:v>
                </c:pt>
                <c:pt idx="2">
                  <c:v>2940084.4160799999</c:v>
                </c:pt>
                <c:pt idx="3">
                  <c:v>3049105.0173399998</c:v>
                </c:pt>
                <c:pt idx="4">
                  <c:v>3232794.8676800001</c:v>
                </c:pt>
                <c:pt idx="5">
                  <c:v>3281989.2864999999</c:v>
                </c:pt>
                <c:pt idx="6">
                  <c:v>3277806.69527</c:v>
                </c:pt>
                <c:pt idx="7">
                  <c:v>3182065.2145699998</c:v>
                </c:pt>
                <c:pt idx="8">
                  <c:v>3035802.20579</c:v>
                </c:pt>
                <c:pt idx="9">
                  <c:v>2929875.2146200002</c:v>
                </c:pt>
                <c:pt idx="10">
                  <c:v>2839100.2155200001</c:v>
                </c:pt>
                <c:pt idx="11">
                  <c:v>2758172.1176100001</c:v>
                </c:pt>
                <c:pt idx="12">
                  <c:v>2685570.06091</c:v>
                </c:pt>
                <c:pt idx="13">
                  <c:v>2608123.1899100002</c:v>
                </c:pt>
                <c:pt idx="14">
                  <c:v>2560971.4919799999</c:v>
                </c:pt>
                <c:pt idx="15">
                  <c:v>2490761.0783199999</c:v>
                </c:pt>
                <c:pt idx="16">
                  <c:v>2419942.71905</c:v>
                </c:pt>
                <c:pt idx="17">
                  <c:v>2339167.1905399999</c:v>
                </c:pt>
                <c:pt idx="18">
                  <c:v>2268102.43297</c:v>
                </c:pt>
                <c:pt idx="19">
                  <c:v>2197229.87678</c:v>
                </c:pt>
                <c:pt idx="20">
                  <c:v>2141092.4353800002</c:v>
                </c:pt>
                <c:pt idx="21">
                  <c:v>2067869.6020899999</c:v>
                </c:pt>
                <c:pt idx="22">
                  <c:v>1999253.36338</c:v>
                </c:pt>
                <c:pt idx="23">
                  <c:v>1933067.3018400001</c:v>
                </c:pt>
                <c:pt idx="24">
                  <c:v>1869822.7810500001</c:v>
                </c:pt>
                <c:pt idx="25">
                  <c:v>1815530.31357</c:v>
                </c:pt>
                <c:pt idx="26">
                  <c:v>1758183.24502</c:v>
                </c:pt>
                <c:pt idx="27">
                  <c:v>1678292.7258200001</c:v>
                </c:pt>
                <c:pt idx="28">
                  <c:v>1617151.8242599999</c:v>
                </c:pt>
                <c:pt idx="29">
                  <c:v>1548120.2346900001</c:v>
                </c:pt>
                <c:pt idx="30">
                  <c:v>1482399.49777</c:v>
                </c:pt>
                <c:pt idx="31">
                  <c:v>1429720.9040600001</c:v>
                </c:pt>
                <c:pt idx="32">
                  <c:v>1356605.6709400001</c:v>
                </c:pt>
                <c:pt idx="33">
                  <c:v>1297715.95481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17-4796-8FBF-CFA8B93C419A}"/>
            </c:ext>
          </c:extLst>
        </c:ser>
        <c:ser>
          <c:idx val="1"/>
          <c:order val="1"/>
          <c:tx>
            <c:strRef>
              <c:f>Data!$B$10</c:f>
              <c:strCache>
                <c:ptCount val="1"/>
                <c:pt idx="0">
                  <c:v>N- New HIV infections Male+Female; Lower bound</c:v>
                </c:pt>
              </c:strCache>
            </c:strRef>
          </c:tx>
          <c:spPr>
            <a:ln w="28575" cap="rnd">
              <a:solidFill>
                <a:srgbClr val="A5A5A5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Data!$C$8:$AL$8</c:f>
              <c:strCach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strCache>
            </c:strRef>
          </c:cat>
          <c:val>
            <c:numRef>
              <c:f>Data!$C$10:$AL$10</c:f>
              <c:numCache>
                <c:formatCode>General</c:formatCode>
                <c:ptCount val="36"/>
                <c:pt idx="0">
                  <c:v>2019474.925</c:v>
                </c:pt>
                <c:pt idx="1">
                  <c:v>2232825.9619999998</c:v>
                </c:pt>
                <c:pt idx="2">
                  <c:v>2370609.2149999999</c:v>
                </c:pt>
                <c:pt idx="3">
                  <c:v>2458513.3160000001</c:v>
                </c:pt>
                <c:pt idx="4">
                  <c:v>2606623.0890000002</c:v>
                </c:pt>
                <c:pt idx="5">
                  <c:v>2646288.7940000002</c:v>
                </c:pt>
                <c:pt idx="6">
                  <c:v>2642916.9780000001</c:v>
                </c:pt>
                <c:pt idx="7">
                  <c:v>2565719.5869999998</c:v>
                </c:pt>
                <c:pt idx="8">
                  <c:v>2447787.3309999998</c:v>
                </c:pt>
                <c:pt idx="9">
                  <c:v>2362377.3360000001</c:v>
                </c:pt>
                <c:pt idx="10">
                  <c:v>2289185.145</c:v>
                </c:pt>
                <c:pt idx="11">
                  <c:v>2223935.2579999999</c:v>
                </c:pt>
                <c:pt idx="12">
                  <c:v>2165395.4219999998</c:v>
                </c:pt>
                <c:pt idx="13">
                  <c:v>2102951.1150000002</c:v>
                </c:pt>
                <c:pt idx="14">
                  <c:v>2064932.5220000001</c:v>
                </c:pt>
                <c:pt idx="15">
                  <c:v>2008322.554</c:v>
                </c:pt>
                <c:pt idx="16">
                  <c:v>1951221.419</c:v>
                </c:pt>
                <c:pt idx="17">
                  <c:v>1886092.3740000001</c:v>
                </c:pt>
                <c:pt idx="18">
                  <c:v>1828793.227</c:v>
                </c:pt>
                <c:pt idx="19">
                  <c:v>1771648.291</c:v>
                </c:pt>
                <c:pt idx="20">
                  <c:v>1726386.2209999999</c:v>
                </c:pt>
                <c:pt idx="21">
                  <c:v>1667344.3219999999</c:v>
                </c:pt>
                <c:pt idx="22">
                  <c:v>1612021.0589999999</c:v>
                </c:pt>
                <c:pt idx="23">
                  <c:v>1558660.017</c:v>
                </c:pt>
                <c:pt idx="24">
                  <c:v>1507668.1129999999</c:v>
                </c:pt>
                <c:pt idx="25">
                  <c:v>1463890.959</c:v>
                </c:pt>
                <c:pt idx="26">
                  <c:v>1417651.9080000001</c:v>
                </c:pt>
                <c:pt idx="27">
                  <c:v>1353237.9509999999</c:v>
                </c:pt>
                <c:pt idx="28">
                  <c:v>1303939.477</c:v>
                </c:pt>
                <c:pt idx="29">
                  <c:v>1248277.547</c:v>
                </c:pt>
                <c:pt idx="30">
                  <c:v>1195286.183</c:v>
                </c:pt>
                <c:pt idx="31">
                  <c:v>1152810.2760000001</c:v>
                </c:pt>
                <c:pt idx="32">
                  <c:v>1093852.6939999999</c:v>
                </c:pt>
                <c:pt idx="33">
                  <c:v>1046365.002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17-4796-8FBF-CFA8B93C419A}"/>
            </c:ext>
          </c:extLst>
        </c:ser>
        <c:ser>
          <c:idx val="2"/>
          <c:order val="2"/>
          <c:tx>
            <c:strRef>
              <c:f>Data!$B$11</c:f>
              <c:strCache>
                <c:ptCount val="1"/>
                <c:pt idx="0">
                  <c:v>N- New HIV infections Male+Female; Upper bound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Data!$C$8:$AL$8</c:f>
              <c:strCach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strCache>
            </c:strRef>
          </c:cat>
          <c:val>
            <c:numRef>
              <c:f>Data!$C$11:$AL$11</c:f>
              <c:numCache>
                <c:formatCode>General</c:formatCode>
                <c:ptCount val="36"/>
                <c:pt idx="0">
                  <c:v>3194392.1540000001</c:v>
                </c:pt>
                <c:pt idx="1">
                  <c:v>3531869.42</c:v>
                </c:pt>
                <c:pt idx="2">
                  <c:v>3749814.0630000001</c:v>
                </c:pt>
                <c:pt idx="3">
                  <c:v>3888860.1910000001</c:v>
                </c:pt>
                <c:pt idx="4">
                  <c:v>4123139.2570000002</c:v>
                </c:pt>
                <c:pt idx="5">
                  <c:v>4185882.2080000001</c:v>
                </c:pt>
                <c:pt idx="6">
                  <c:v>4180548.6910000001</c:v>
                </c:pt>
                <c:pt idx="7">
                  <c:v>4058438.3659999999</c:v>
                </c:pt>
                <c:pt idx="8">
                  <c:v>3871893.9</c:v>
                </c:pt>
                <c:pt idx="9">
                  <c:v>3736792.932</c:v>
                </c:pt>
                <c:pt idx="10">
                  <c:v>3621018.0049999999</c:v>
                </c:pt>
                <c:pt idx="11">
                  <c:v>3517806.1630000002</c:v>
                </c:pt>
                <c:pt idx="12">
                  <c:v>3425208.2349999999</c:v>
                </c:pt>
                <c:pt idx="13">
                  <c:v>3326434.2409999999</c:v>
                </c:pt>
                <c:pt idx="14">
                  <c:v>3266296.6809999999</c:v>
                </c:pt>
                <c:pt idx="15">
                  <c:v>3176751.406</c:v>
                </c:pt>
                <c:pt idx="16">
                  <c:v>3086429.2069999999</c:v>
                </c:pt>
                <c:pt idx="17">
                  <c:v>2983408.5120000001</c:v>
                </c:pt>
                <c:pt idx="18">
                  <c:v>2892773.0970000001</c:v>
                </c:pt>
                <c:pt idx="19">
                  <c:v>2802381.6129999999</c:v>
                </c:pt>
                <c:pt idx="20">
                  <c:v>2730786.3679999998</c:v>
                </c:pt>
                <c:pt idx="21">
                  <c:v>2637394.281</c:v>
                </c:pt>
                <c:pt idx="22">
                  <c:v>2549884.3080000002</c:v>
                </c:pt>
                <c:pt idx="23">
                  <c:v>2465478.162</c:v>
                </c:pt>
                <c:pt idx="24">
                  <c:v>2384819.5040000002</c:v>
                </c:pt>
                <c:pt idx="25">
                  <c:v>2315573.09</c:v>
                </c:pt>
                <c:pt idx="26">
                  <c:v>2242432.463</c:v>
                </c:pt>
                <c:pt idx="27">
                  <c:v>2140542.89</c:v>
                </c:pt>
                <c:pt idx="28">
                  <c:v>2062562.888</c:v>
                </c:pt>
                <c:pt idx="29">
                  <c:v>1974517.213</c:v>
                </c:pt>
                <c:pt idx="30">
                  <c:v>1890695.8230000001</c:v>
                </c:pt>
                <c:pt idx="31">
                  <c:v>1823507.713</c:v>
                </c:pt>
                <c:pt idx="32">
                  <c:v>1730248.996</c:v>
                </c:pt>
                <c:pt idx="33">
                  <c:v>1655133.2779999999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317-4796-8FBF-CFA8B93C4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4631247"/>
        <c:axId val="574622127"/>
      </c:lineChart>
      <c:scatterChart>
        <c:scatterStyle val="lineMarker"/>
        <c:varyColors val="0"/>
        <c:ser>
          <c:idx val="3"/>
          <c:order val="3"/>
          <c:tx>
            <c:v>2025 target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Pt>
            <c:idx val="35"/>
            <c:marker>
              <c:symbol val="circle"/>
              <c:size val="5"/>
              <c:spPr>
                <a:solidFill>
                  <a:schemeClr val="accent4"/>
                </a:solidFill>
                <a:ln w="22225">
                  <a:solidFill>
                    <a:schemeClr val="accent4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9317-4796-8FBF-CFA8B93C419A}"/>
              </c:ext>
            </c:extLst>
          </c:dPt>
          <c:yVal>
            <c:numRef>
              <c:f>Data!$C$12:$AL$12</c:f>
              <c:numCache>
                <c:formatCode>General</c:formatCode>
                <c:ptCount val="36"/>
                <c:pt idx="35">
                  <c:v>370000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317-4796-8FBF-CFA8B93C4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4631247"/>
        <c:axId val="574622127"/>
      </c:scatterChart>
      <c:catAx>
        <c:axId val="574631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622127"/>
        <c:crosses val="autoZero"/>
        <c:auto val="1"/>
        <c:lblAlgn val="ctr"/>
        <c:lblOffset val="100"/>
        <c:tickLblSkip val="5"/>
        <c:noMultiLvlLbl val="0"/>
      </c:catAx>
      <c:valAx>
        <c:axId val="57462212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rtl="0"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s" b="0" i="0" u="none" baseline="0"/>
                  <a:t>Número de nuevas infecciones por el VIH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rtl="0"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\ ###\ ###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631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 rtl="0">
        <a:defRPr sz="11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19/07/2024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705FE2-EDE9-49F5-A20A-547CEF403024}" type="slidenum">
              <a:r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0599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615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51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705FE2-EDE9-49F5-A20A-547CEF403024}" type="slidenum">
              <a:r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24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89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2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5E842C59-4AD7-4D58-9923-AF86475358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111" y="6263640"/>
            <a:ext cx="1237869" cy="2321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5E842C59-4AD7-4D58-9923-AF86475358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111" y="6263640"/>
            <a:ext cx="1237869" cy="232100"/>
          </a:xfrm>
          <a:prstGeom prst="rect">
            <a:avLst/>
          </a:prstGeom>
        </p:spPr>
      </p:pic>
      <p:pic>
        <p:nvPicPr>
          <p:cNvPr id="4" name="Picture 3" descr="A drawing of a person&#10;&#10;Description automatically generated">
            <a:extLst>
              <a:ext uri="{FF2B5EF4-FFF2-40B4-BE49-F238E27FC236}">
                <a16:creationId xmlns:a16="http://schemas.microsoft.com/office/drawing/2014/main" id="{CE74BF52-AFDA-4F9E-8B8A-625565EFB97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6263640"/>
            <a:ext cx="1540764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8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B2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534988" y="404813"/>
            <a:ext cx="4536504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Julio de 2024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Diapositivas clave sobre epidemiología</a:t>
            </a:r>
            <a:endParaRPr kumimoji="0" lang="es-es" altLang="en-US" sz="2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uLnTx/>
              <a:uFillTx/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es-es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Número estimado de muertes de adultos y niños a causa del sida </a:t>
              </a:r>
              <a:r>
                <a:rPr lang="es-es" sz="2200" b="1" i="0" u="none" baseline="0"/>
                <a:t></a:t>
              </a:r>
              <a:r>
                <a:rPr lang="es-es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 2023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es-es" sz="2000" b="1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630 000 </a:t>
                </a:r>
                <a:r>
                  <a:rPr lang="es-es" b="0" i="0" u="none" baseline="0">
                    <a:solidFill>
                      <a:srgbClr val="4D4D4D"/>
                    </a:solidFill>
                  </a:rPr>
                  <a:t>[500 000–820 000]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51325" y="3084521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Oriente Medio y África septentrional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6200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[4 100–9 400]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occidental y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130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[100 000–170 000]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oriental </a:t>
                </a:r>
                <a:br>
                  <a:rPr lang="es-es" sz="1200" b="1"/>
                </a:br>
                <a:r>
                  <a:rPr lang="es-es" sz="1200" b="1" i="0" u="none" baseline="0"/>
                  <a:t>y Asia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44 000 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[35 000–54 000]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Asia y el Pacífico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150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[110 000–200 000]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occidental y central y América del Norte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13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 </a:t>
                </a:r>
              </a:p>
              <a:p>
                <a:pPr algn="ctr" rtl="0" eaLnBrk="1" hangingPunct="1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[9 400–17 000]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oriental y meridional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260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[210 000–330 000]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América Latina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30 000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[27 000–42 000]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El Caribe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5 100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[3 500–7 400]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A0D42A-6C45-4C22-8A9D-3D3C117EBD56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es-es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Número estimado de niños (&lt;15 años) que viven con el VIH </a:t>
              </a:r>
              <a:r>
                <a:rPr lang="es-es" sz="2200" b="1" i="0" u="none" baseline="0">
                  <a:solidFill>
                    <a:srgbClr val="00A99A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s-es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 </a:t>
              </a:r>
              <a:r>
                <a:rPr kumimoji="0" lang="es-es" sz="20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2023</a:t>
              </a:r>
              <a:endParaRPr lang="es-es" altLang="en-US" sz="2100" b="1">
                <a:latin typeface="Arial Bold" panose="020B0704020202020204" pitchFamily="34" charset="0"/>
                <a:cs typeface="Arial Bold" panose="020B0704020202020204" pitchFamily="34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es-es" sz="2000" b="1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1,4</a:t>
                </a:r>
                <a:r>
                  <a:rPr lang="es-es" sz="2000" b="0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 </a:t>
                </a:r>
                <a:r>
                  <a:rPr lang="es-es" sz="2000" b="1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millones </a:t>
                </a:r>
                <a:r>
                  <a:rPr lang="es-es" b="0" i="0" u="none" baseline="0"/>
                  <a:t>[1,1 millones-1,7 millones]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Oriente Medio y África septentrional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11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[8 100–14 000]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occidental y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380 000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[300 000–450 000]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61811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oriental </a:t>
                </a:r>
                <a:br>
                  <a:rPr lang="es-es" sz="1200" b="1"/>
                </a:br>
                <a:r>
                  <a:rPr lang="es-es" sz="1200" b="1" i="0" u="none" baseline="0"/>
                  <a:t>y Asia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14 000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[12 000–16 000]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Asia y el Pacífico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120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[100 000–140 000]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occidental y central y América del Norte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oriental y meridional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 800 000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[650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000 - 1,0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millón]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América Latina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30 000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[25 000–34 000]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El Caribe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11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[8 200–13 000]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0B2391-C932-41BF-8268-64E3E6CEC1E0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>
                <a:lnSpc>
                  <a:spcPts val="1100"/>
                </a:lnSpc>
              </a:pPr>
              <a:r>
                <a:rPr lang="es-es" sz="1000" b="0" i="0" u="none" baseline="0">
                  <a:latin typeface="+mn-lt"/>
                </a:rPr>
                <a:t>*No se publican estimaciones sobre niños debido a que son cantidades muy reducidas.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A7D852-8260-4C89-A838-29140D6800D8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>
                <a:defRPr/>
              </a:pPr>
              <a:r>
                <a:rPr lang="es-es" sz="2100" b="1" i="0" u="none" spc="-30" baseline="0">
                  <a:latin typeface="Arial Bold"/>
                  <a:ea typeface="ＭＳ Ｐゴシック"/>
                  <a:cs typeface="Arial Bold"/>
                </a:rPr>
                <a:t>Número estimado de niños (&lt;15</a:t>
              </a:r>
              <a:r>
                <a:rPr lang="es-es" sz="2100" b="0" i="0" u="none" spc="-30" baseline="0">
                  <a:latin typeface="Arial Bold"/>
                  <a:ea typeface="ＭＳ Ｐゴシック"/>
                  <a:cs typeface="Arial Bold"/>
                </a:rPr>
                <a:t> </a:t>
              </a:r>
              <a:r>
                <a:rPr lang="es-es" sz="2100" b="1" i="0" u="none" spc="-30" baseline="0">
                  <a:latin typeface="Arial Bold"/>
                  <a:ea typeface="ＭＳ Ｐゴシック"/>
                  <a:cs typeface="Arial Bold"/>
                </a:rPr>
                <a:t>años) que han contraído la infección por el VIH</a:t>
              </a:r>
              <a:r>
                <a:rPr lang="es-es" sz="2100" b="0" i="0" u="none" spc="-30" baseline="0">
                  <a:latin typeface="Arial Bold"/>
                  <a:ea typeface="ＭＳ Ｐゴシック"/>
                  <a:cs typeface="Arial Bold"/>
                </a:rPr>
                <a:t> </a:t>
              </a:r>
              <a:r>
                <a:rPr lang="es-es" sz="2200" b="0" i="0" u="none" baseline="0"/>
                <a:t></a:t>
              </a:r>
              <a:r>
                <a:rPr lang="es-es" sz="2100" b="1" i="0" u="none" spc="-30" baseline="0">
                  <a:solidFill>
                    <a:srgbClr val="00A99A"/>
                  </a:solidFill>
                  <a:latin typeface="Arial Bold"/>
                  <a:ea typeface="ＭＳ Ｐゴシック"/>
                  <a:cs typeface="Arial Bold"/>
                  <a:sym typeface="Webdings" pitchFamily="18" charset="2"/>
                </a:rPr>
                <a:t> 2023</a:t>
              </a:r>
              <a:r>
                <a:rPr lang="es-es" sz="2100" b="0" i="0" u="none" spc="-30" baseline="0">
                  <a:solidFill>
                    <a:srgbClr val="00A99A"/>
                  </a:solidFill>
                  <a:latin typeface="Arial Bold"/>
                  <a:ea typeface="ＭＳ Ｐゴシック"/>
                  <a:cs typeface="Arial Bold"/>
                  <a:sym typeface="Webdings" pitchFamily="18" charset="2"/>
                </a:rPr>
                <a:t> </a:t>
              </a:r>
              <a:endParaRPr lang="es-es" altLang="en-US" sz="2100" b="1" spc="-30">
                <a:latin typeface="Arial Bold" charset="0"/>
                <a:cs typeface="Arial Bold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es-es" sz="2000" b="1" i="0" u="none" baseline="0"/>
                  <a:t>Total: 120 000 </a:t>
                </a:r>
                <a:r>
                  <a:rPr lang="es-es" b="0" i="0" u="none" baseline="0">
                    <a:solidFill>
                      <a:srgbClr val="4D4D4D"/>
                    </a:solidFill>
                  </a:rPr>
                  <a:t>[83 000–170 000]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Oriente Medio y África septentrional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1 900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[1 300–2 800]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occidental y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48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[36 000–63 000]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38" y="1995017"/>
                <a:ext cx="1739900" cy="5753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oriental </a:t>
                </a:r>
                <a:br>
                  <a:rPr lang="es-es" sz="1200" b="1"/>
                </a:br>
                <a:r>
                  <a:rPr lang="es-es" sz="1200" b="1" i="0" u="none" baseline="0"/>
                  <a:t>y Asia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1 300</a:t>
                </a:r>
                <a:endParaRPr lang="es-es" altLang="en-US" sz="2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[1 100–1 700]</a:t>
                </a:r>
                <a:endParaRPr lang="es-es" altLang="en-US" sz="1000" b="1"/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Asia y el Pacífico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10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[7 600–14 000]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occidental y central y América del Norte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oriental y meridional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50 000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[34 000–79 000]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América Latina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3 900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[3 000–4 700]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50395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El Caribe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1 300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[900 – 1 900]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7321E15-B3CC-4D41-AB53-0A34BA3F4691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>
                <a:lnSpc>
                  <a:spcPts val="1100"/>
                </a:lnSpc>
              </a:pPr>
              <a:r>
                <a:rPr lang="es-es" sz="1000" b="0" i="0" u="none" baseline="0">
                  <a:latin typeface="+mn-lt"/>
                </a:rPr>
                <a:t>*No se publican estimaciones sobre niños debido a que son cantidades muy reducidas.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A21BE2-4FA8-4681-B7AB-1C95A8B23B33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es-es" sz="2100" b="1" i="0" u="none" baseline="0">
                  <a:latin typeface="Arial Bold"/>
                  <a:ea typeface="ＭＳ Ｐゴシック"/>
                  <a:cs typeface="Arial Bold"/>
                </a:rPr>
                <a:t>Número estimado de muertes de niños (&lt;15</a:t>
              </a:r>
              <a:r>
                <a:rPr lang="es-es" sz="2100" b="0" i="0" u="none" baseline="0">
                  <a:latin typeface="Arial Bold"/>
                  <a:ea typeface="ＭＳ Ｐゴシック"/>
                  <a:cs typeface="Arial Bold"/>
                </a:rPr>
                <a:t> </a:t>
              </a:r>
              <a:r>
                <a:rPr lang="es-es" sz="2100" b="1" i="0" u="none" baseline="0">
                  <a:latin typeface="Arial Bold"/>
                  <a:ea typeface="ＭＳ Ｐゴシック"/>
                  <a:cs typeface="Arial Bold"/>
                </a:rPr>
                <a:t>años) a causa del sida</a:t>
              </a:r>
              <a:r>
                <a:rPr lang="es-es" sz="2100" b="0" i="0" u="none" baseline="0">
                  <a:latin typeface="Arial Bold"/>
                  <a:ea typeface="ＭＳ Ｐゴシック"/>
                  <a:cs typeface="Arial Bold"/>
                </a:rPr>
                <a:t> </a:t>
              </a:r>
              <a:r>
                <a:rPr lang="es-es" sz="2200" b="0" i="0" u="none" baseline="0"/>
                <a:t></a:t>
              </a:r>
              <a:r>
                <a:rPr lang="es-es" sz="2100" b="1" i="0" u="none" baseline="0">
                  <a:latin typeface="Arial Bold"/>
                  <a:ea typeface="ＭＳ Ｐゴシック"/>
                  <a:cs typeface="Arial Bold"/>
                </a:rPr>
                <a:t> 2023</a:t>
              </a:r>
              <a:r>
                <a:rPr lang="es-es" sz="2100" b="0" i="0" u="none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es-es" altLang="en-US" sz="2100" b="1">
                <a:latin typeface="Arial Bold" charset="0"/>
                <a:cs typeface="Arial Bold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es-es" sz="2000" b="1" i="0" u="none" baseline="0"/>
                  <a:t>Total: 76 000 </a:t>
                </a:r>
                <a:r>
                  <a:rPr lang="es-es" b="0" i="0" u="none" baseline="0">
                    <a:solidFill>
                      <a:srgbClr val="4D4D4D"/>
                    </a:solidFill>
                  </a:rPr>
                  <a:t>[53 000–110 000]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Oriente Medio y África septentrional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1 100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[770–1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700]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occidental y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33 000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[24 000–43 000]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61843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oriental </a:t>
                </a:r>
                <a:br>
                  <a:rPr lang="es-es" sz="1200" b="1"/>
                </a:br>
                <a:r>
                  <a:rPr lang="es-es" sz="1200" b="1" i="0" u="none" baseline="0"/>
                  <a:t>y Asia central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400" b="1" i="0" u="none" strike="noStrike" kern="1200" cap="none" spc="0" normalizeH="0" baseline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670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[550 – 870]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Asia y el Pacífico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6 100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[4 500–8 700]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52623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occidental y central y América del Norte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…*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endParaRPr lang="es-es" altLang="en-US" sz="1400" b="1"/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oriental y meridional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32 000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[20 000–47 000]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América Latina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2 700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[2 100–3 300]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El Caribe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850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[510 – 1 300]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>
                <a:lnSpc>
                  <a:spcPts val="1100"/>
                </a:lnSpc>
              </a:pPr>
              <a:r>
                <a:rPr lang="es-es" sz="1000" b="0" i="0" u="none" baseline="0">
                  <a:latin typeface="+mn-lt"/>
                </a:rPr>
                <a:t>*No se publican estimaciones sobre niños debido a que son cantidades muy reducidas.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2C29E1F-EF08-4496-9256-BADFBB45BB5F}"/>
              </a:ext>
            </a:extLst>
          </p:cNvPr>
          <p:cNvGrpSpPr/>
          <p:nvPr/>
        </p:nvGrpSpPr>
        <p:grpSpPr>
          <a:xfrm>
            <a:off x="606425" y="730250"/>
            <a:ext cx="9585325" cy="2859320"/>
            <a:chOff x="606425" y="730250"/>
            <a:chExt cx="9585325" cy="2859320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043"/>
              <a:ext cx="8999538" cy="164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Personas que viven con el VIH</a:t>
              </a:r>
              <a:r>
                <a:rPr kumimoji="0" lang="es-es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39,9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millones </a:t>
              </a:r>
              <a:r>
                <a:rPr lang="es-es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[33,1 millones–45,7 millones]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Nuevas infecciones por el VIH </a:t>
              </a:r>
              <a:r>
                <a:rPr kumimoji="0" lang="es-es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1,3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millones</a:t>
              </a:r>
              <a:r>
                <a:rPr lang="es-es" b="0" i="0" u="none" baseline="0">
                  <a:latin typeface="Arial"/>
                  <a:ea typeface="ＭＳ Ｐゴシック"/>
                  <a:cs typeface="Arial"/>
                </a:rPr>
                <a:t>	</a:t>
              </a:r>
              <a:r>
                <a:rPr lang="es-es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1,0 millones–1,7 millones]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Muertes relacionadas con el sida </a:t>
              </a:r>
              <a:r>
                <a:rPr kumimoji="0" lang="es-es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lang="es-es" b="1" i="0" u="none" baseline="0">
                  <a:latin typeface="Arial Bold"/>
                  <a:ea typeface="ＭＳ Ｐゴシック"/>
                  <a:cs typeface="Arial Bold"/>
                </a:rPr>
                <a:t>63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0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000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	</a:t>
              </a:r>
              <a:r>
                <a:rPr kumimoji="0" lang="es-es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[</a:t>
              </a:r>
              <a:r>
                <a:rPr lang="es-es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500</a:t>
              </a:r>
              <a:r>
                <a:rPr kumimoji="0" lang="es-es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000–820 000]</a:t>
              </a:r>
              <a:endParaRPr lang="es-e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s-e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s-e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uLnTx/>
                  <a:uFillTx/>
                  <a:latin typeface="Arial Bold"/>
                  <a:ea typeface="ＭＳ Ｐゴシック"/>
                  <a:cs typeface="Arial Bold"/>
                </a:rPr>
                <a:t>Estimaciones mundiales sobre adultos y niños </a:t>
              </a:r>
              <a:r>
                <a:rPr lang="es-es" sz="2200" b="0" i="0" u="none" baseline="0">
                  <a:solidFill>
                    <a:srgbClr val="1CB2BB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kumimoji="0" lang="es-es" sz="2200" b="1" i="0" u="none" strike="noStrike" kern="1200" cap="none" spc="0" normalizeH="0" baseline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/>
                  <a:ea typeface="ＭＳ Ｐゴシック"/>
                  <a:cs typeface="Arial Bold"/>
                  <a:sym typeface="Webdings" pitchFamily="18" charset="2"/>
                </a:rPr>
                <a:t> </a:t>
              </a:r>
              <a:r>
                <a:rPr lang="es-es" sz="2200" b="0" i="0" u="none" baseline="0">
                  <a:latin typeface="Arial Bold"/>
                  <a:ea typeface="ＭＳ Ｐゴシック"/>
                  <a:cs typeface="Arial Bold"/>
                </a:rPr>
                <a:t>2023</a:t>
              </a:r>
              <a:endParaRPr kumimoji="0" lang="es-es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  <a:latin typeface="Arial Bold" charset="0"/>
                <a:ea typeface="ＭＳ Ｐゴシック" pitchFamily="34" charset="-128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80B6BDD-2690-4EDA-A9A4-1C24B1E585F9}"/>
              </a:ext>
            </a:extLst>
          </p:cNvPr>
          <p:cNvGrpSpPr/>
          <p:nvPr/>
        </p:nvGrpSpPr>
        <p:grpSpPr>
          <a:xfrm>
            <a:off x="606425" y="730250"/>
            <a:ext cx="9585325" cy="3837622"/>
            <a:chOff x="606425" y="730250"/>
            <a:chExt cx="9585325" cy="3837622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2967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000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latin typeface="Arial"/>
                  <a:ea typeface="ＭＳ Ｐゴシック"/>
                  <a:cs typeface="Arial"/>
                </a:rPr>
                <a:t>Alrededor del</a:t>
              </a:r>
              <a:r>
                <a:rPr kumimoji="0" lang="es-es" sz="1800" b="1" i="0" u="none" strike="noStrike" baseline="0">
                  <a:latin typeface="Arial"/>
                  <a:ea typeface="ＭＳ Ｐゴシック"/>
                  <a:cs typeface="Arial"/>
                </a:rPr>
                <a:t>50</a:t>
              </a:r>
              <a:r>
                <a:rPr kumimoji="0" lang="es-es" sz="1800" b="0" i="0" u="none" strike="noStrike" baseline="0"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latin typeface="Arial"/>
                  <a:ea typeface="ＭＳ Ｐゴシック"/>
                  <a:cs typeface="Arial"/>
                </a:rPr>
                <a:t>%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latin typeface="Arial"/>
                  <a:ea typeface="ＭＳ Ｐゴシック"/>
                  <a:cs typeface="Arial"/>
                </a:rPr>
                <a:t> se producen en el África subsahariana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000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Aproximadamente </a:t>
              </a:r>
              <a:r>
                <a:rPr kumimoji="0" lang="es-es" sz="1800" b="1" i="0" u="non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320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infecciones se producen entre niños menores de 15 años</a:t>
              </a:r>
              <a:endParaRPr lang="es-es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es-es" sz="1800" b="1" i="0" u="none" baseline="0">
                  <a:latin typeface="Arial"/>
                  <a:ea typeface="ＭＳ Ｐゴシック"/>
                  <a:cs typeface="Arial"/>
                </a:rPr>
                <a:t>En torno a </a:t>
              </a:r>
              <a:r>
                <a:rPr kumimoji="0" lang="es-es" sz="1800" b="1" i="0" u="none" strike="noStrike" kern="1200" baseline="0">
                  <a:latin typeface="Arial"/>
                  <a:ea typeface="ＭＳ Ｐゴシック"/>
                  <a:cs typeface="Arial"/>
                </a:rPr>
                <a:t>3 200</a:t>
              </a:r>
              <a:r>
                <a:rPr kumimoji="0" lang="es-es" sz="1800" b="0" i="0" u="none" strike="noStrike" kern="1200" cap="none" baseline="0">
                  <a:latin typeface="Arial"/>
                  <a:ea typeface="ＭＳ Ｐゴシック"/>
                  <a:cs typeface="Arial"/>
                </a:rPr>
                <a:t> </a:t>
              </a:r>
              <a:r>
                <a:rPr kumimoji="0" lang="es-es" sz="1800" b="1" i="0" u="none" strike="noStrike" kern="1200" cap="none" spc="0" baseline="0">
                  <a:latin typeface="Arial"/>
                  <a:ea typeface="ＭＳ Ｐゴシック"/>
                  <a:cs typeface="Arial"/>
                </a:rPr>
                <a:t>infecciones</a:t>
              </a:r>
              <a:r>
                <a:rPr kumimoji="0" lang="es-es" sz="1800" b="0" i="0" u="none" strike="noStrike" kern="1200" cap="none" spc="0" baseline="0">
                  <a:latin typeface="Arial"/>
                  <a:ea typeface="ＭＳ Ｐゴシック"/>
                  <a:cs typeface="Arial"/>
                </a:rPr>
                <a:t> </a:t>
              </a:r>
              <a:r>
                <a:rPr kumimoji="0" lang="es-es" sz="1800" b="1" i="0" u="none" strike="noStrike" kern="1200" cap="none" spc="0" baseline="0">
                  <a:latin typeface="Arial"/>
                  <a:ea typeface="ＭＳ Ｐゴシック"/>
                  <a:cs typeface="Arial"/>
                </a:rPr>
                <a:t>se producen entre personas adultas de 15 años o más, de las cuales:</a:t>
              </a:r>
              <a:endParaRPr lang="es-es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lvl="1" algn="l" rtl="0"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1CB2BB"/>
                </a:buClr>
                <a:defRPr/>
              </a:pPr>
              <a:r>
                <a:rPr kumimoji="0" lang="es-es" sz="1400" b="1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─</a:t>
              </a:r>
              <a:r>
                <a:rPr kumimoji="0" lang="es-es" sz="14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lang="es-es" sz="1400" b="1" i="0" u="none" baseline="0">
                  <a:latin typeface="Arial"/>
                  <a:ea typeface="ＭＳ Ｐゴシック"/>
                  <a:cs typeface="Arial"/>
                </a:rPr>
                <a:t>casi el 44</a:t>
              </a:r>
              <a:r>
                <a:rPr lang="es-es" sz="1400" b="0" i="0" u="none" baseline="0"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es-es" sz="14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% son mujeres</a:t>
              </a:r>
              <a:endParaRPr lang="es-es" alt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>
                  <a:srgbClr val="1CB2BB"/>
                </a:buClr>
                <a:buSzTx/>
                <a:tabLst>
                  <a:tab pos="282575" algn="l"/>
                </a:tabLst>
                <a:defRPr/>
              </a:pPr>
              <a:r>
                <a:rPr kumimoji="0" lang="es-es" sz="1400" b="1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─</a:t>
              </a:r>
              <a:r>
                <a:rPr kumimoji="0" lang="es-es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alrededor del </a:t>
              </a:r>
              <a:r>
                <a:rPr kumimoji="0" lang="es-es" sz="14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30</a:t>
              </a:r>
              <a:r>
                <a:rPr kumimoji="0" lang="es-es" sz="14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es-es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% son jóvenes (15-24)</a:t>
              </a:r>
              <a:endParaRPr lang="es-es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>
                  <a:srgbClr val="1CB2BB"/>
                </a:buClr>
                <a:buSzTx/>
                <a:tabLst>
                  <a:tab pos="282575" algn="l"/>
                </a:tabLst>
                <a:defRPr/>
              </a:pPr>
              <a:r>
                <a:rPr kumimoji="0" lang="es-es" sz="14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─ alrededor del </a:t>
              </a:r>
              <a:r>
                <a:rPr kumimoji="0" lang="es-es" sz="1400" b="1" i="0" u="none" strike="noStrike" baseline="0">
                  <a:latin typeface="Arial"/>
                  <a:ea typeface="ＭＳ Ｐゴシック"/>
                  <a:cs typeface="Arial"/>
                </a:rPr>
                <a:t>17</a:t>
              </a:r>
              <a:r>
                <a:rPr kumimoji="0" lang="es-es" sz="1400" b="0" i="0" u="none" strike="noStrike" baseline="0"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es-es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% son mujeres jóvenes (15-24 años)</a:t>
              </a:r>
              <a:endParaRPr lang="es-es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L="454025" marR="0" lvl="1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2575" algn="l"/>
                </a:tabLst>
                <a:defRPr/>
              </a:pPr>
              <a:endParaRPr kumimoji="0" lang="es-es" alt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Alrededor de </a:t>
              </a:r>
              <a:r>
                <a:rPr kumimoji="0" lang="es-es" sz="2200" b="0" i="0" u="non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3</a:t>
              </a:r>
              <a:r>
                <a:rPr lang="es-es" sz="2200" b="0" i="0" u="none" baseline="0">
                  <a:solidFill>
                    <a:prstClr val="black"/>
                  </a:solidFill>
                  <a:latin typeface="Arial Bold" charset="0"/>
                </a:rPr>
                <a:t> 600</a:t>
              </a: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nuevas infecciones por el VIH al día (entre adultos y niños) </a:t>
              </a: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srgbClr val="1CB2BB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s-es" sz="2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2006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274D09-9DA8-4F29-9BE3-A14D509A9692}"/>
              </a:ext>
            </a:extLst>
          </p:cNvPr>
          <p:cNvGrpSpPr/>
          <p:nvPr/>
        </p:nvGrpSpPr>
        <p:grpSpPr>
          <a:xfrm>
            <a:off x="606425" y="730250"/>
            <a:ext cx="9585325" cy="2859088"/>
            <a:chOff x="606425" y="730250"/>
            <a:chExt cx="9585325" cy="2859088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Niños que viven con el VIH</a:t>
              </a:r>
              <a:r>
                <a:rPr kumimoji="0" lang="es-es" sz="16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1,4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s-es" sz="1300" b="0" i="0" u="none" strike="noStrike" kern="1200" cap="none" spc="0" normalizeH="0" baseline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[1,1 millones–1,7 millones]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Nuevas infecciones por el VIH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 </a:t>
              </a:r>
              <a:r>
                <a:rPr kumimoji="0" lang="es-es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120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000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	</a:t>
              </a:r>
              <a:r>
                <a:rPr lang="es-es" sz="1300" b="0" i="0" u="none" baseline="0">
                  <a:solidFill>
                    <a:prstClr val="white">
                      <a:lumMod val="50000"/>
                    </a:prstClr>
                  </a:solidFill>
                </a:rPr>
                <a:t>[83 000-170 000]</a:t>
              </a:r>
            </a:p>
            <a:p>
              <a:pPr algn="l" rt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Muertes relacionadas con el sida</a:t>
              </a:r>
              <a:r>
                <a:rPr lang="es-es" sz="1600" b="0" i="0" u="none" baseline="0">
                  <a:latin typeface="Arial Bold"/>
                  <a:ea typeface="ＭＳ Ｐゴシック"/>
                  <a:cs typeface="Arial Bold"/>
                </a:rPr>
                <a:t>	 </a:t>
              </a:r>
              <a:r>
                <a:rPr kumimoji="0" lang="es-es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 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76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</a:t>
              </a:r>
              <a:r>
                <a:rPr kumimoji="0" lang="es-es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000</a:t>
              </a:r>
              <a:r>
                <a:rPr kumimoji="0" lang="es-es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	</a:t>
              </a:r>
              <a:r>
                <a:rPr kumimoji="0" lang="es-es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[</a:t>
              </a:r>
              <a:r>
                <a:rPr lang="es-es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53</a:t>
              </a:r>
              <a:r>
                <a:rPr kumimoji="0" lang="es-es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000–110 000]</a:t>
              </a:r>
              <a:endParaRPr lang="es-e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Estimaciones mundiales sobre niños (&lt;15 años) </a:t>
              </a: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srgbClr val="1CB2BB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s-es" sz="2200" b="1" i="0" u="none" strike="noStrike" kern="1200" cap="none" spc="0" normalizeH="0" baseline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625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2C73C4E-F852-4709-82C9-49B170D1025C}"/>
              </a:ext>
            </a:extLst>
          </p:cNvPr>
          <p:cNvGrpSpPr/>
          <p:nvPr/>
        </p:nvGrpSpPr>
        <p:grpSpPr>
          <a:xfrm>
            <a:off x="363600" y="730250"/>
            <a:ext cx="9828150" cy="5365750"/>
            <a:chOff x="363600" y="730250"/>
            <a:chExt cx="9828150" cy="5365750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11430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14300" algn="l"/>
                </a:tabLst>
                <a:defRPr/>
              </a:pPr>
              <a:r>
                <a:rPr kumimoji="0" lang="es-es" sz="8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Los intervalos que se incluyen junto a las cifras estimadas en esta tabla establecen los límites dentro de los cuales se encuentran los números reales, de acuerdo con los datos más fiables disponibles.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Estadísticas y características regionales del VIH y el sida </a:t>
              </a: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uLnTx/>
                  <a:uFillTx/>
                </a:rPr>
                <a:t></a:t>
              </a:r>
              <a:r>
                <a:rPr kumimoji="0" lang="es-es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2023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Adultos y niños que han contraído la infección por el VIH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Adultos y niños que viven con el VIH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349375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Muertes de adultos y niños </a:t>
              </a:r>
            </a:p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 causa del sida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EN TODO EL MUNDO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/>
            <a:p>
              <a:pPr algn="r" rtl="0"/>
              <a:r>
                <a:rPr lang="es-es" sz="1400" b="0" i="0" u="none" baseline="0">
                  <a:solidFill>
                    <a:prstClr val="black"/>
                  </a:solidFill>
                </a:rPr>
                <a:t>39,9 millones </a:t>
              </a:r>
              <a:br>
                <a:rPr lang="es-es" sz="1200">
                  <a:solidFill>
                    <a:prstClr val="black"/>
                  </a:solidFill>
                </a:rPr>
              </a:br>
              <a:r>
                <a:rPr lang="es-es" sz="1000" b="0" i="0" u="none" baseline="0">
                  <a:solidFill>
                    <a:prstClr val="black"/>
                  </a:solidFill>
                </a:rPr>
                <a:t>[</a:t>
              </a:r>
              <a:r>
                <a:rPr lang="es-es" sz="1000" b="0" i="0" u="none" baseline="0">
                  <a:solidFill>
                    <a:srgbClr val="4D4D4D"/>
                  </a:solidFill>
                </a:rPr>
                <a:t>36,1 millones – 44,6 millones</a:t>
              </a:r>
              <a:r>
                <a:rPr lang="es-es" sz="1000" b="0" i="0" u="none" baseline="0">
                  <a:solidFill>
                    <a:prstClr val="black"/>
                  </a:solidFill>
                </a:rPr>
                <a:t>]</a:t>
              </a:r>
              <a:endParaRPr lang="es-es" altLang="en-US" sz="1000">
                <a:solidFill>
                  <a:prstClr val="black"/>
                </a:solidFill>
              </a:endParaRP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1,3 millones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[1,0</a:t>
              </a:r>
              <a:r>
                <a:rPr lang="es-es" sz="1000" b="0" i="0" u="none" baseline="0">
                  <a:solidFill>
                    <a:srgbClr val="4D4D4D"/>
                  </a:solidFill>
                </a:rPr>
                <a:t> millones-1,7</a:t>
              </a:r>
              <a:r>
                <a:rPr kumimoji="0" lang="es-es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millones]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400" b="0" i="0" u="none" baseline="0">
                  <a:solidFill>
                    <a:srgbClr val="000000"/>
                  </a:solidFill>
                </a:rPr>
                <a:t>630</a:t>
              </a:r>
              <a:r>
                <a:rPr kumimoji="0" lang="es-es" sz="14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1000" b="0" i="0" u="none" baseline="0">
                  <a:solidFill>
                    <a:srgbClr val="4D4D4D"/>
                  </a:solidFill>
                </a:rPr>
                <a:t>500</a:t>
              </a:r>
              <a:r>
                <a:rPr kumimoji="0" lang="es-es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000–820 000]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Oriente Medio y África septentrional</a:t>
              </a: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210 000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[170 000–280 000]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23 000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16 0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00–35 000]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6200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4 100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–9 400]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Asia y el Pacífico</a:t>
              </a: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200" b="0" i="0" u="none" baseline="0">
                  <a:solidFill>
                    <a:prstClr val="black"/>
                  </a:solidFill>
                </a:rPr>
                <a:t>6,7</a:t>
              </a: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millones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6,1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millones–7,5 millones]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300 000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270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000–370 000]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200" b="0" i="0" u="none" baseline="0">
                  <a:solidFill>
                    <a:prstClr val="black"/>
                  </a:solidFill>
                </a:rPr>
                <a:t>150</a:t>
              </a: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[110 000–200 000]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Europa oriental y Asia central</a:t>
              </a: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2,1 millones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[1,9 millones–2,3 millones]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140 000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[120 000-160 000]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44 000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[35 000–54 000]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África occidental y central</a:t>
              </a:r>
              <a:endParaRPr kumimoji="0" lang="es-es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200" b="0" i="0" u="none" baseline="0">
                  <a:solidFill>
                    <a:prstClr val="black"/>
                  </a:solidFill>
                </a:rPr>
                <a:t>5,1</a:t>
              </a: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millones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4,5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millones–5,9 millones]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190 000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[130 000–280 000]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100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000–170 000]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Europa occidental y central y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América del Norte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2,3 millones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[2,0 millones-2,7 millones]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200" b="0" i="0" u="none" baseline="0">
                  <a:solidFill>
                    <a:prstClr val="black"/>
                  </a:solidFill>
                </a:rPr>
                <a:t>56</a:t>
              </a: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45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000–67 000]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[9 400–17 000]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África oriental y meridional</a:t>
              </a:r>
              <a:endParaRPr kumimoji="0" lang="es-es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20,8 millones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[19,2 millones–23,0 millones]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450 000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360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000–580 000]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200" b="0" i="0" u="none" baseline="0">
                  <a:solidFill>
                    <a:prstClr val="black"/>
                  </a:solidFill>
                </a:rPr>
                <a:t>26</a:t>
              </a: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[210 000–330 000]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América Latina </a:t>
              </a:r>
              <a:endParaRPr kumimoji="0" lang="es-es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200" b="0" i="0" u="none" baseline="0">
                  <a:solidFill>
                    <a:prstClr val="black"/>
                  </a:solidFill>
                </a:rPr>
                <a:t>2</a:t>
              </a: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,3 millones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2,1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 millones–2,6 millones]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120 000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[97 000–150 000]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30 000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27 000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–42 000]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El Caribe </a:t>
              </a:r>
              <a:endParaRPr kumimoji="0" lang="es-es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340 000</a:t>
              </a:r>
              <a:endParaRPr kumimoji="0" lang="es-e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[280 000–390 000]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15 000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9 900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–21 000]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200" b="0" i="0" u="none" baseline="0">
                  <a:solidFill>
                    <a:prstClr val="black"/>
                  </a:solidFill>
                </a:rPr>
                <a:t>51</a:t>
              </a:r>
              <a:r>
                <a:rPr kumimoji="0" lang="es-es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3 5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00– </a:t>
              </a:r>
              <a:r>
                <a:rPr lang="es-es" sz="900" b="0" i="0" u="none" baseline="0">
                  <a:solidFill>
                    <a:srgbClr val="4D4D4D"/>
                  </a:solidFill>
                </a:rPr>
                <a:t>7 4</a:t>
              </a:r>
              <a:r>
                <a:rPr kumimoji="0" lang="es-es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00]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6ABAC21-ABE5-91E5-F5CA-7ED2A489F89C}"/>
              </a:ext>
            </a:extLst>
          </p:cNvPr>
          <p:cNvSpPr txBox="1"/>
          <p:nvPr/>
        </p:nvSpPr>
        <p:spPr>
          <a:xfrm>
            <a:off x="47134" y="6488668"/>
            <a:ext cx="3193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s-es" sz="1200" b="0" i="0" u="none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Estimaciones epidemiológicas de ONUSIDA, 2024</a:t>
            </a:r>
            <a:endParaRPr lang="es-es" sz="120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D5CA06-716C-2139-3C1E-8045DDC90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384892"/>
              </p:ext>
            </p:extLst>
          </p:nvPr>
        </p:nvGraphicFramePr>
        <p:xfrm>
          <a:off x="1978266" y="1077533"/>
          <a:ext cx="6632927" cy="265430"/>
        </p:xfrm>
        <a:graphic>
          <a:graphicData uri="http://schemas.openxmlformats.org/drawingml/2006/table">
            <a:tbl>
              <a:tblPr/>
              <a:tblGrid>
                <a:gridCol w="6632927">
                  <a:extLst>
                    <a:ext uri="{9D8B030D-6E8A-4147-A177-3AD203B41FA5}">
                      <a16:colId xmlns:a16="http://schemas.microsoft.com/office/drawing/2014/main" val="335302392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 de nuevas infecciones por el VIH, objetivo 2025, 1990-2023 y global </a:t>
                      </a:r>
                    </a:p>
                  </a:txBody>
                  <a:tcPr marL="6350" marR="6350" marT="63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3036617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CA4EAB0-2E71-4AAA-904F-12EDA78ABF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717730"/>
              </p:ext>
            </p:extLst>
          </p:nvPr>
        </p:nvGraphicFramePr>
        <p:xfrm>
          <a:off x="1675806" y="1533046"/>
          <a:ext cx="6935387" cy="4660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3461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51D628E-F061-0FE9-E2F2-3A55120A432A}"/>
              </a:ext>
            </a:extLst>
          </p:cNvPr>
          <p:cNvSpPr txBox="1"/>
          <p:nvPr/>
        </p:nvSpPr>
        <p:spPr>
          <a:xfrm>
            <a:off x="47134" y="6488668"/>
            <a:ext cx="3193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s-es" sz="1200" b="0" i="0" u="none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Fuente: Estimaciones epidemiológicas de ONUSIDA, 2024</a:t>
            </a:r>
            <a:endParaRPr lang="es-es" sz="12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B3E62A-8A89-61DA-33E9-354BDC4D3A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2"/>
          <a:stretch/>
        </p:blipFill>
        <p:spPr>
          <a:xfrm>
            <a:off x="1760456" y="1548450"/>
            <a:ext cx="6926344" cy="45529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18564D8-28DF-91A2-A786-09251391EB34}"/>
              </a:ext>
            </a:extLst>
          </p:cNvPr>
          <p:cNvSpPr txBox="1"/>
          <p:nvPr/>
        </p:nvSpPr>
        <p:spPr>
          <a:xfrm>
            <a:off x="1760456" y="1022682"/>
            <a:ext cx="6766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s-es" sz="1400" b="1" i="0" u="none" baseline="0">
                <a:latin typeface="Calibri" panose="020F0502020204030204" pitchFamily="34" charset="0"/>
                <a:cs typeface="Calibri" panose="020F0502020204030204" pitchFamily="34" charset="0"/>
              </a:rPr>
              <a:t>Número de muertes relacionadas con el sida, objetivo 2025, 1990-2023 y global</a:t>
            </a:r>
          </a:p>
        </p:txBody>
      </p:sp>
    </p:spTree>
    <p:extLst>
      <p:ext uri="{BB962C8B-B14F-4D97-AF65-F5344CB8AC3E}">
        <p14:creationId xmlns:p14="http://schemas.microsoft.com/office/powerpoint/2010/main" val="137743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es-es" sz="2100" b="1" i="0" u="none" baseline="0">
                  <a:latin typeface="Arial Bold"/>
                  <a:ea typeface="ＭＳ Ｐゴシック"/>
                  <a:cs typeface="Arial Bold"/>
                </a:rPr>
                <a:t>Número estimado de adultos y niños que viven con el VIH</a:t>
              </a:r>
              <a:r>
                <a:rPr lang="es-es" sz="2100" b="0" i="0" u="none" baseline="0">
                  <a:latin typeface="Arial Bold"/>
                  <a:ea typeface="ＭＳ Ｐゴシック"/>
                  <a:cs typeface="Arial Bold"/>
                </a:rPr>
                <a:t> </a:t>
              </a:r>
              <a:r>
                <a:rPr lang="es-es" sz="2200" b="0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es-es" sz="2100" b="0" i="0" u="none" baseline="0">
                  <a:latin typeface="Arial Bold"/>
                  <a:ea typeface="ＭＳ Ｐゴシック"/>
                  <a:cs typeface="Arial Bold"/>
                </a:rPr>
                <a:t> </a:t>
              </a:r>
              <a:r>
                <a:rPr kumimoji="0" lang="es-es" sz="2000" b="1" i="0" u="none" strike="noStrike" kern="1200" cap="none" spc="0" normalizeH="0" baseline="0">
                  <a:ln>
                    <a:noFill/>
                  </a:ln>
                  <a:uLnTx/>
                  <a:uFillTx/>
                  <a:latin typeface="Arial Bold"/>
                  <a:ea typeface="ＭＳ Ｐゴシック"/>
                  <a:cs typeface="Arial Bold"/>
                </a:rPr>
                <a:t>2023</a:t>
              </a:r>
              <a:r>
                <a:rPr lang="es-es" sz="2100" b="0" i="0" u="none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es-es" altLang="en-US" sz="2100" b="1">
                <a:latin typeface="Arial Bold" charset="0"/>
                <a:cs typeface="Arial Bold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 eaLnBrk="1" hangingPunct="1"/>
                <a:r>
                  <a:rPr lang="es-es" sz="2000" b="1" i="0" u="none" baseline="0"/>
                  <a:t>Total: 39,9</a:t>
                </a:r>
                <a:r>
                  <a:rPr lang="es-es" sz="2000" b="0" i="0" u="none" baseline="0"/>
                  <a:t> </a:t>
                </a:r>
                <a:r>
                  <a:rPr lang="es-es" sz="2000" b="1" i="0" u="none" baseline="0"/>
                  <a:t>millones</a:t>
                </a:r>
                <a:r>
                  <a:rPr lang="es-es" sz="2000" b="0" i="0" u="none" baseline="0"/>
                  <a:t> </a:t>
                </a:r>
                <a:r>
                  <a:rPr lang="es-es" b="0" i="0" u="none" baseline="0">
                    <a:solidFill>
                      <a:srgbClr val="4D4D4D"/>
                    </a:solidFill>
                  </a:rPr>
                  <a:t>[36,1 millones-44,6 millones]</a:t>
                </a:r>
                <a:endParaRPr lang="es-es" altLang="en-US" sz="200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251325" y="3082945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sz="1200" b="1" i="0" u="none" baseline="0"/>
                  <a:t>Oriente Medio y África septentrional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210 000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[170 000–280 000]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sz="1200" b="1" i="0" u="none" baseline="0"/>
                  <a:t>África occidental y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5,1 millones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[4,5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millones-5,9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sz="1200" b="1" i="0" u="none" baseline="0"/>
                  <a:t>Europa oriental </a:t>
                </a:r>
                <a:br>
                  <a:rPr lang="es-es" sz="1200" b="1"/>
                </a:br>
                <a:r>
                  <a:rPr lang="es-es" sz="1200" b="1" i="0" u="none" baseline="0"/>
                  <a:t>y Asia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2,1 millones 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[1,9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millones–2,3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sz="1200" b="1" i="0" u="none" baseline="0"/>
                  <a:t>Asia y el Pacífico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6,7 millones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[6,0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millones-7,5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sz="1200" b="1" i="0" u="none" baseline="0"/>
                  <a:t>Europa occidental y central y América del Norte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2,3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millones </a:t>
                </a:r>
              </a:p>
              <a:p>
                <a:pPr algn="ctr" rtl="0" eaLnBrk="1" hangingPunct="1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[2,0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millones-2,7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América Latina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2,3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millones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[2,0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millones-2,5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sz="1200" b="1" i="0" u="none" baseline="0"/>
                  <a:t>África oriental y meridional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20,8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millones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[19,2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millones-23,0</a:t>
                </a:r>
                <a:r>
                  <a:rPr lang="es-es" sz="1000" b="0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 </a:t>
                </a: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millones]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El Caribe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340 000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[280 000–390 000]</a:t>
                </a: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>
                <a:defRPr/>
              </a:pPr>
              <a:r>
                <a:rPr lang="es-es" sz="2100" b="1" i="0" u="none" spc="-30" baseline="0">
                  <a:latin typeface="Arial Bold"/>
                  <a:ea typeface="ＭＳ Ｐゴシック"/>
                  <a:cs typeface="Arial Bold"/>
                </a:rPr>
                <a:t>Número estimado de adultos y niños que han contraído la infección por el VIH</a:t>
              </a:r>
              <a:r>
                <a:rPr lang="es-es" sz="2100" b="0" i="0" u="none" spc="-30" baseline="0">
                  <a:latin typeface="Arial Bold"/>
                  <a:ea typeface="ＭＳ Ｐゴシック"/>
                  <a:cs typeface="Arial Bold"/>
                </a:rPr>
                <a:t> </a:t>
              </a:r>
              <a:r>
                <a:rPr lang="es-es" sz="2200" b="0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es-es" sz="2100" b="1" i="0" u="none" spc="-30" baseline="0">
                  <a:latin typeface="Arial Bold"/>
                  <a:ea typeface="ＭＳ Ｐゴシック"/>
                  <a:cs typeface="Arial Bold"/>
                </a:rPr>
                <a:t> 2023</a:t>
              </a:r>
              <a:r>
                <a:rPr lang="es-es" sz="2100" b="0" i="0" u="none" spc="-30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es-es" altLang="en-US" sz="2100" b="1" spc="-30">
                <a:latin typeface="Arial Bold" charset="0"/>
                <a:cs typeface="Arial Bold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es-es" sz="2000" b="1" i="0" u="none" baseline="0"/>
                  <a:t>Total: 1,3</a:t>
                </a:r>
                <a:r>
                  <a:rPr lang="es-es" sz="2000" b="0" i="0" u="none" baseline="0"/>
                  <a:t> </a:t>
                </a:r>
                <a:r>
                  <a:rPr lang="es-es" sz="2000" b="1" i="0" u="none" baseline="0"/>
                  <a:t>millones </a:t>
                </a:r>
                <a:r>
                  <a:rPr lang="es-es" b="0" i="0" u="none" baseline="0">
                    <a:solidFill>
                      <a:srgbClr val="4D4D4D"/>
                    </a:solidFill>
                  </a:rPr>
                  <a:t>[1,0 millones-1,7 millones]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Oriente Medio y África septentrional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23 000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[16 000–35 000]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occidental y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190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[130 000–280 000]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oriental </a:t>
                </a:r>
                <a:br>
                  <a:rPr lang="es-es" sz="1200" b="1"/>
                </a:br>
                <a:r>
                  <a:rPr lang="es-es" sz="1200" b="1" i="0" u="none" baseline="0"/>
                  <a:t>y Asia central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140 000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[120 000–160 000]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Asia y el Pacífico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300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[220 000–370 000]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Europa occidental y central y América del Norte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56 000</a:t>
                </a:r>
              </a:p>
              <a:p>
                <a:pPr algn="ctr" rtl="0" eaLnBrk="1" hangingPunct="1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[45 000–67 000]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África oriental y meridional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450 000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[360 000–580 000]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América Latina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120</a:t>
                </a:r>
                <a:r>
                  <a:rPr lang="es-es" sz="1400" b="0" i="0" u="none" baseline="0"/>
                  <a:t> </a:t>
                </a:r>
                <a:r>
                  <a:rPr lang="es-es" sz="1400" b="1" i="0" u="none" baseline="0"/>
                  <a:t>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[97 000–150 000]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es-es" sz="1200" b="1" i="0" u="none" baseline="0"/>
                  <a:t>El Caribe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s-es" sz="1400" b="1" i="0" u="none" baseline="0"/>
                  <a:t>15 000</a:t>
                </a:r>
                <a:endParaRPr lang="es-es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es-es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[99 000–21 000]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34ea42-cc56-4b5c-b72b-8ca3661c6ee8" xsi:nil="true"/>
    <lcf76f155ced4ddcb4097134ff3c332f xmlns="a7197181-efc1-42f5-b058-02cc8b9e7a28">
      <Terms xmlns="http://schemas.microsoft.com/office/infopath/2007/PartnerControls"/>
    </lcf76f155ced4ddcb4097134ff3c332f>
    <SharedWithUsers xmlns="6034ea42-cc56-4b5c-b72b-8ca3661c6ee8">
      <UserInfo>
        <DisplayName>MAHY, Mary</DisplayName>
        <AccountId>20</AccountId>
        <AccountType/>
      </UserInfo>
      <UserInfo>
        <DisplayName>DAHER, Juliana</DisplayName>
        <AccountId>63</AccountId>
        <AccountType/>
      </UserInfo>
      <UserInfo>
        <DisplayName>LEVCHENKO, Roman</DisplayName>
        <AccountId>1536</AccountId>
        <AccountType/>
      </UserInfo>
      <UserInfo>
        <DisplayName>BARTON-KNOTT, Sophie</DisplayName>
        <AccountId>1929</AccountId>
        <AccountType/>
      </UserInfo>
      <UserInfo>
        <DisplayName>KORENROMP, Eline Louise</DisplayName>
        <AccountId>7579</AccountId>
        <AccountType/>
      </UserInfo>
      <UserInfo>
        <DisplayName>DELUCA, Sophia</DisplayName>
        <AccountId>9286</AccountId>
        <AccountType/>
      </UserInfo>
    </SharedWithUsers>
  </documentManagement>
</p:properties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E13CC5E778A49AC92FD5E9EA9DE44" ma:contentTypeVersion="18" ma:contentTypeDescription="Create a new document." ma:contentTypeScope="" ma:versionID="29ce5b17fe14c9db4c7ec02b82f7297c">
  <xsd:schema xmlns:xsd="http://www.w3.org/2001/XMLSchema" xmlns:xs="http://www.w3.org/2001/XMLSchema" xmlns:p="http://schemas.microsoft.com/office/2006/metadata/properties" xmlns:ns2="a7197181-efc1-42f5-b058-02cc8b9e7a28" xmlns:ns3="6034ea42-cc56-4b5c-b72b-8ca3661c6ee8" targetNamespace="http://schemas.microsoft.com/office/2006/metadata/properties" ma:root="true" ma:fieldsID="02be0516652c0c396978feaab9d24958" ns2:_="" ns3:_="">
    <xsd:import namespace="a7197181-efc1-42f5-b058-02cc8b9e7a28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97181-efc1-42f5-b058-02cc8b9e7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008808e-a4ff-498b-8b44-8869f1dca9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3519132-67b7-4f9c-9ca9-5104ae27bcb0}" ma:internalName="TaxCatchAll" ma:showField="CatchAllData" ma:web="6034ea42-cc56-4b5c-b72b-8ca3661c6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10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7A1F6696-EC23-49D6-8E8F-CDC09AE4631F}">
  <ds:schemaRefs>
    <ds:schemaRef ds:uri="288ef829-98c5-46d1-83dc-c2ef7c814da2"/>
    <ds:schemaRef ds:uri="2ddeef39-65d3-4660-94f2-f063f949c57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034ea42-cc56-4b5c-b72b-8ca3661c6ee8"/>
    <ds:schemaRef ds:uri="a7197181-efc1-42f5-b058-02cc8b9e7a28"/>
  </ds:schemaRefs>
</ds:datastoreItem>
</file>

<file path=customXml/itemProps7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73C188D0-CAFB-492C-AF47-8E927005DE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97181-efc1-42f5-b058-02cc8b9e7a28"/>
    <ds:schemaRef ds:uri="6034ea42-cc56-4b5c-b72b-8ca3661c6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9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docMetadata/LabelInfo.xml><?xml version="1.0" encoding="utf-8"?>
<clbl:labelList xmlns:clbl="http://schemas.microsoft.com/office/2020/mipLabelMetadata">
  <clbl:label id="{c2e1cf9b-e1b6-44eb-8021-428c292d3eb5}" enabled="0" method="" siteId="{c2e1cf9b-e1b6-44eb-8021-428c292d3eb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1298</Words>
  <Application>Microsoft Office PowerPoint</Application>
  <PresentationFormat>35mm Slides</PresentationFormat>
  <Paragraphs>252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Bold</vt:lpstr>
      <vt:lpstr>Arial Narrow</vt:lpstr>
      <vt:lpstr>Calibri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MORA ROMA, Pere</cp:lastModifiedBy>
  <cp:revision>4</cp:revision>
  <cp:lastPrinted>2019-07-11T08:57:54Z</cp:lastPrinted>
  <dcterms:created xsi:type="dcterms:W3CDTF">2011-11-02T09:59:30Z</dcterms:created>
  <dcterms:modified xsi:type="dcterms:W3CDTF">2024-07-19T13:51:47Z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0x0101006893E641F549574BB805BD9C73365D4F</vt:lpwstr>
  </property>
  <property fmtid="{D5CDD505-2E9C-101B-9397-08002B2CF9AE}" pid="3" name="MediaServiceImageTags">
    <vt:lpwstr/>
  </property>
</Properties>
</file>