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4"/>
  </p:sldMasterIdLst>
  <p:notesMasterIdLst>
    <p:notesMasterId r:id="rId30"/>
  </p:notesMasterIdLst>
  <p:sldIdLst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60" r:id="rId24"/>
    <p:sldId id="261" r:id="rId25"/>
    <p:sldId id="270" r:id="rId26"/>
    <p:sldId id="263" r:id="rId27"/>
    <p:sldId id="264" r:id="rId28"/>
    <p:sldId id="265" r:id="rId29"/>
  </p:sldIdLst>
  <p:sldSz cx="10287000" cy="6858000" type="35mm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313A"/>
    <a:srgbClr val="FF0000"/>
    <a:srgbClr val="009FE2"/>
    <a:srgbClr val="E5F4FD"/>
    <a:srgbClr val="C2E5FA"/>
    <a:srgbClr val="E9F5FD"/>
    <a:srgbClr val="F4FAFE"/>
    <a:srgbClr val="009DE1"/>
    <a:srgbClr val="DCEFFC"/>
    <a:srgbClr val="78BC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432" y="48"/>
      </p:cViewPr>
      <p:guideLst>
        <p:guide orient="horz" pos="2160"/>
        <p:guide pos="32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openxmlformats.org/officeDocument/2006/relationships/tableStyles" Target="tableStyle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10.xml"/><Relationship Id="rId32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customXml" Target="../customXml/item10.xml"/><Relationship Id="rId19" Type="http://schemas.openxmlformats.org/officeDocument/2006/relationships/slide" Target="slides/slide5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C142D-4652-4010-A738-31F642784F92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746125"/>
            <a:ext cx="55895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5FE2-EDE9-49F5-A20A-547CEF403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78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8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11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8" y="6165850"/>
            <a:ext cx="1941512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1E7E52-F3BB-4585-B7EE-9C0D16ACEBB7}"/>
              </a:ext>
            </a:extLst>
          </p:cNvPr>
          <p:cNvGrpSpPr/>
          <p:nvPr/>
        </p:nvGrpSpPr>
        <p:grpSpPr>
          <a:xfrm>
            <a:off x="0" y="0"/>
            <a:ext cx="10287000" cy="5753100"/>
            <a:chOff x="0" y="0"/>
            <a:chExt cx="10287000" cy="5753100"/>
          </a:xfrm>
        </p:grpSpPr>
        <p:sp>
          <p:nvSpPr>
            <p:cNvPr id="3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0287000" cy="5753100"/>
            </a:xfrm>
            <a:prstGeom prst="rect">
              <a:avLst/>
            </a:prstGeom>
            <a:solidFill>
              <a:srgbClr val="E5F4FD"/>
            </a:solidFill>
            <a:ln>
              <a:noFill/>
            </a:ln>
          </p:spPr>
          <p:txBody>
            <a:bodyPr wrap="none" lIns="180000" tIns="18000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4099" name="TextBox 1"/>
            <p:cNvSpPr txBox="1">
              <a:spLocks noChangeArrowheads="1"/>
            </p:cNvSpPr>
            <p:nvPr/>
          </p:nvSpPr>
          <p:spPr bwMode="auto">
            <a:xfrm>
              <a:off x="534988" y="404813"/>
              <a:ext cx="4536504" cy="106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b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uLnTx/>
                  <a:uFillTx/>
                  <a:latin typeface="Arial" charset="0"/>
                  <a:ea typeface="ＭＳ Ｐゴシック" pitchFamily="34" charset="-128"/>
                  <a:cs typeface="Arial" charset="0"/>
                </a:rPr>
                <a:t>July 2019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" charset="0"/>
                  <a:ea typeface="ＭＳ Ｐゴシック" pitchFamily="34" charset="-128"/>
                  <a:cs typeface="Arial" charset="0"/>
                </a:rPr>
                <a:t>Core epidemiology slides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Arial" charset="0"/>
                <a:ea typeface="ＭＳ Ｐゴシック" pitchFamily="34" charset="-128"/>
                <a:cs typeface="Arial" charset="0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10DF8E-0E87-470B-94D8-36472727B397}"/>
              </a:ext>
            </a:extLst>
          </p:cNvPr>
          <p:cNvGrpSpPr/>
          <p:nvPr/>
        </p:nvGrpSpPr>
        <p:grpSpPr>
          <a:xfrm>
            <a:off x="606425" y="730250"/>
            <a:ext cx="9585325" cy="5118238"/>
            <a:chOff x="606425" y="730250"/>
            <a:chExt cx="9585325" cy="51182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100" dirty="0">
                  <a:latin typeface="Arial Bold" charset="0"/>
                </a:rPr>
                <a:t>Adults and children estimated to be living with HIV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dirty="0">
                  <a:latin typeface="Arial Bold" charset="0"/>
                </a:rPr>
                <a:t> 2018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5FB83C7-44FF-41C1-A9F4-B57F0CB3C7FE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08488"/>
              <a:chOff x="1246894" y="1504950"/>
              <a:chExt cx="8029861" cy="4408488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0243" name="Rectangle 2"/>
              <p:cNvSpPr>
                <a:spLocks noChangeArrowheads="1"/>
              </p:cNvSpPr>
              <p:nvPr/>
            </p:nvSpPr>
            <p:spPr bwMode="auto">
              <a:xfrm>
                <a:off x="1555750" y="5516563"/>
                <a:ext cx="7418388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2000" b="1" dirty="0"/>
                  <a:t>Total: 37.9 million</a:t>
                </a:r>
                <a:r>
                  <a:rPr lang="en-US" altLang="en-US" sz="2000" dirty="0"/>
                  <a:t>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[32.7 million–44.0 million]</a:t>
                </a:r>
                <a:endParaRPr lang="en-US" altLang="en-US" sz="2000" dirty="0">
                  <a:solidFill>
                    <a:srgbClr val="7F7F7F"/>
                  </a:solidFill>
                </a:endParaRPr>
              </a:p>
            </p:txBody>
          </p:sp>
          <p:sp>
            <p:nvSpPr>
              <p:cNvPr id="10244" name="Rectangle 27"/>
              <p:cNvSpPr>
                <a:spLocks noChangeArrowheads="1"/>
              </p:cNvSpPr>
              <p:nvPr/>
            </p:nvSpPr>
            <p:spPr bwMode="auto">
              <a:xfrm>
                <a:off x="4251325" y="3082945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200" b="1" dirty="0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240 000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[160 000–390 000]</a:t>
                </a:r>
              </a:p>
            </p:txBody>
          </p:sp>
          <p:sp>
            <p:nvSpPr>
              <p:cNvPr id="10245" name="Rectangle 28"/>
              <p:cNvSpPr>
                <a:spLocks noChangeArrowheads="1"/>
              </p:cNvSpPr>
              <p:nvPr/>
            </p:nvSpPr>
            <p:spPr bwMode="auto">
              <a:xfrm>
                <a:off x="3831730" y="3587001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200" b="1" dirty="0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5.0 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[4.0 million–6.3 million]</a:t>
                </a:r>
              </a:p>
            </p:txBody>
          </p:sp>
          <p:sp>
            <p:nvSpPr>
              <p:cNvPr id="10246" name="Rectangle 29"/>
              <p:cNvSpPr>
                <a:spLocks noChangeArrowheads="1"/>
              </p:cNvSpPr>
              <p:nvPr/>
            </p:nvSpPr>
            <p:spPr bwMode="auto">
              <a:xfrm>
                <a:off x="5800346" y="1991781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200" b="1" dirty="0"/>
                  <a:t>Eastern Europe </a:t>
                </a:r>
                <a:br>
                  <a:rPr lang="en-US" altLang="en-US" sz="1200" b="1" dirty="0"/>
                </a:br>
                <a:r>
                  <a:rPr lang="en-US" altLang="en-US" sz="1200" b="1" dirty="0"/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1.7 million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[1.5 million–1.9 million]</a:t>
                </a:r>
              </a:p>
            </p:txBody>
          </p:sp>
          <p:sp>
            <p:nvSpPr>
              <p:cNvPr id="10247" name="Rectangle 30"/>
              <p:cNvSpPr>
                <a:spLocks noChangeArrowheads="1"/>
              </p:cNvSpPr>
              <p:nvPr/>
            </p:nvSpPr>
            <p:spPr bwMode="auto">
              <a:xfrm>
                <a:off x="6765546" y="3844394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200" b="1" dirty="0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5.9 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[5.1 million–7.1 million]</a:t>
                </a:r>
              </a:p>
            </p:txBody>
          </p:sp>
          <p:sp>
            <p:nvSpPr>
              <p:cNvPr id="1024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200" b="1" dirty="0"/>
                  <a:t>North America and western and central Europe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2.2 million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[1.9 million–2.4 million]</a:t>
                </a:r>
              </a:p>
            </p:txBody>
          </p:sp>
          <p:sp>
            <p:nvSpPr>
              <p:cNvPr id="10249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1.9 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[1.6 million–2.4 million]</a:t>
                </a:r>
              </a:p>
            </p:txBody>
          </p:sp>
          <p:sp>
            <p:nvSpPr>
              <p:cNvPr id="10250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200" b="1" dirty="0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20.6 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[18.2 million–23.2 million]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340 000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[290 000–390 000]</a:t>
                </a: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8B98607-0A29-4BF6-994C-E7C7A43B7331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2100" spc="-30" dirty="0">
                  <a:latin typeface="Arial Bold" charset="0"/>
                </a:rPr>
                <a:t>Estimated number of adults and children newly infected with HIV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spc="-30" dirty="0">
                  <a:latin typeface="Arial Bold" charset="0"/>
                </a:rPr>
                <a:t> 2018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0670FBB-07B0-45B1-9501-79D4E93D40D2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1267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/>
                  <a:t>Total: 1.7 million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[1.4 million–2.3 million]</a:t>
                </a:r>
              </a:p>
            </p:txBody>
          </p:sp>
          <p:sp>
            <p:nvSpPr>
              <p:cNvPr id="11268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[8500–40 000]</a:t>
                </a:r>
              </a:p>
            </p:txBody>
          </p:sp>
          <p:sp>
            <p:nvSpPr>
              <p:cNvPr id="11269" name="Rectangle 28"/>
              <p:cNvSpPr>
                <a:spLocks noChangeArrowheads="1"/>
              </p:cNvSpPr>
              <p:nvPr/>
            </p:nvSpPr>
            <p:spPr bwMode="auto">
              <a:xfrm>
                <a:off x="3828088" y="3587416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280 000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[180 000–420 000]</a:t>
                </a:r>
              </a:p>
            </p:txBody>
          </p:sp>
          <p:sp>
            <p:nvSpPr>
              <p:cNvPr id="11270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Europe </a:t>
                </a:r>
                <a:br>
                  <a:rPr lang="en-US" altLang="en-US" sz="1200" b="1" dirty="0"/>
                </a:br>
                <a:r>
                  <a:rPr lang="en-US" altLang="en-US" sz="1200" b="1" dirty="0"/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150 000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[140 000–160 000]</a:t>
                </a:r>
              </a:p>
            </p:txBody>
          </p:sp>
          <p:sp>
            <p:nvSpPr>
              <p:cNvPr id="11271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310 000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[270 000–380 000]</a:t>
                </a:r>
              </a:p>
            </p:txBody>
          </p:sp>
          <p:sp>
            <p:nvSpPr>
              <p:cNvPr id="11272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North America and western and central Europe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68 000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[58 000–77 000]</a:t>
                </a:r>
              </a:p>
            </p:txBody>
          </p:sp>
          <p:sp>
            <p:nvSpPr>
              <p:cNvPr id="11274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800 000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[620 000–1.0 million]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100 000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[79 000–130 000]</a:t>
                </a:r>
              </a:p>
            </p:txBody>
          </p:sp>
          <p:sp>
            <p:nvSpPr>
              <p:cNvPr id="14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16 000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[11 000–24 000]</a:t>
                </a: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3D4F6B-C5DC-489D-A44F-41BC210D7994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29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100" b="1" dirty="0">
                  <a:latin typeface="Arial Bold" panose="020B0704020202020204" pitchFamily="34" charset="0"/>
                  <a:cs typeface="Arial Bold" panose="020B0704020202020204" pitchFamily="34" charset="0"/>
                </a:rPr>
                <a:t>Estimated adult and child deaths from AIDS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b="1" dirty="0">
                  <a:latin typeface="Arial Bold" panose="020B0704020202020204" pitchFamily="34" charset="0"/>
                  <a:cs typeface="Arial Bold" panose="020B0704020202020204" pitchFamily="34" charset="0"/>
                </a:rPr>
                <a:t> 2018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5D7F0D4-050B-4FBC-BAA5-E9C1A55B48D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2291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>
                    <a:latin typeface="Arial Bold" panose="020B0704020202020204" pitchFamily="34" charset="0"/>
                    <a:cs typeface="Arial Bold" panose="020B0704020202020204" pitchFamily="34" charset="0"/>
                  </a:rPr>
                  <a:t>Total: 770 000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[570 000–1.1 million]</a:t>
                </a:r>
              </a:p>
            </p:txBody>
          </p:sp>
          <p:sp>
            <p:nvSpPr>
              <p:cNvPr id="12292" name="Rectangle 27"/>
              <p:cNvSpPr>
                <a:spLocks noChangeArrowheads="1"/>
              </p:cNvSpPr>
              <p:nvPr/>
            </p:nvSpPr>
            <p:spPr bwMode="auto">
              <a:xfrm>
                <a:off x="4251325" y="3084521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8400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[4800–14 000]</a:t>
                </a:r>
              </a:p>
            </p:txBody>
          </p:sp>
          <p:sp>
            <p:nvSpPr>
              <p:cNvPr id="12293" name="Rectangle 28"/>
              <p:cNvSpPr>
                <a:spLocks noChangeArrowheads="1"/>
              </p:cNvSpPr>
              <p:nvPr/>
            </p:nvSpPr>
            <p:spPr bwMode="auto">
              <a:xfrm>
                <a:off x="3828088" y="3586168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160 000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[110 000–230 000]</a:t>
                </a:r>
              </a:p>
            </p:txBody>
          </p:sp>
          <p:sp>
            <p:nvSpPr>
              <p:cNvPr id="12294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Europe </a:t>
                </a:r>
                <a:br>
                  <a:rPr lang="en-US" altLang="en-US" sz="1200" b="1" dirty="0"/>
                </a:br>
                <a:r>
                  <a:rPr lang="en-US" altLang="en-US" sz="1200" b="1" dirty="0"/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38 000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[28 000–48 000]</a:t>
                </a:r>
              </a:p>
            </p:txBody>
          </p:sp>
          <p:sp>
            <p:nvSpPr>
              <p:cNvPr id="12295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200 000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[160 000–290 000]</a:t>
                </a:r>
              </a:p>
            </p:txBody>
          </p:sp>
          <p:sp>
            <p:nvSpPr>
              <p:cNvPr id="12296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4371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North America and western and central Europe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13 000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[9400–16 000]</a:t>
                </a:r>
              </a:p>
            </p:txBody>
          </p:sp>
          <p:sp>
            <p:nvSpPr>
              <p:cNvPr id="12298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310 000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[230 000–400 000]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35 000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[25 000–46 000]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6700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[5100–9100]</a:t>
                </a: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032AE43-FAFE-4A86-A6C3-2AB8AB3348A8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3315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100" b="1" dirty="0">
                  <a:latin typeface="Arial Bold" panose="020B0704020202020204" pitchFamily="34" charset="0"/>
                  <a:cs typeface="Arial Bold" panose="020B0704020202020204" pitchFamily="34" charset="0"/>
                </a:rPr>
                <a:t>Children (&lt;15 years) estimated to be living with HIV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b="1" dirty="0">
                  <a:latin typeface="Arial Bold" panose="020B0704020202020204" pitchFamily="34" charset="0"/>
                  <a:cs typeface="Arial Bold" panose="020B0704020202020204" pitchFamily="34" charset="0"/>
                </a:rPr>
                <a:t> 2018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7EA502A-E94C-45DC-B39C-781EE1A89FB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3316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>
                    <a:latin typeface="Arial Bold" panose="020B0704020202020204" pitchFamily="34" charset="0"/>
                    <a:cs typeface="Arial Bold" panose="020B0704020202020204" pitchFamily="34" charset="0"/>
                  </a:rPr>
                  <a:t>Total: 1.7 million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[1.3 million–2.2 million]</a:t>
                </a:r>
              </a:p>
            </p:txBody>
          </p:sp>
          <p:sp>
            <p:nvSpPr>
              <p:cNvPr id="13317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9900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[6800–14 000]</a:t>
                </a:r>
              </a:p>
            </p:txBody>
          </p:sp>
          <p:sp>
            <p:nvSpPr>
              <p:cNvPr id="13318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450 000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[320 000–590 000]</a:t>
                </a:r>
              </a:p>
            </p:txBody>
          </p:sp>
          <p:sp>
            <p:nvSpPr>
              <p:cNvPr id="13319" name="Rectangle 29"/>
              <p:cNvSpPr>
                <a:spLocks noChangeArrowheads="1"/>
              </p:cNvSpPr>
              <p:nvPr/>
            </p:nvSpPr>
            <p:spPr bwMode="auto">
              <a:xfrm>
                <a:off x="5800346" y="1995017"/>
                <a:ext cx="1739900" cy="4642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Europe </a:t>
                </a:r>
                <a:br>
                  <a:rPr lang="en-US" altLang="en-US" sz="1200" b="1" dirty="0"/>
                </a:br>
                <a:r>
                  <a:rPr lang="en-US" altLang="en-US" sz="1200" b="1" dirty="0"/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3320" name="Rectangle 30"/>
              <p:cNvSpPr>
                <a:spLocks noChangeArrowheads="1"/>
              </p:cNvSpPr>
              <p:nvPr/>
            </p:nvSpPr>
            <p:spPr bwMode="auto">
              <a:xfrm>
                <a:off x="6765546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110 000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[95 000–160 000]</a:t>
                </a:r>
              </a:p>
            </p:txBody>
          </p:sp>
          <p:sp>
            <p:nvSpPr>
              <p:cNvPr id="13321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North America and western and central Europe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3323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1.1 million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[850 000–1.4 million]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31 000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[25 000–40 000]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11 000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[9000–13 000]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97451-9567-4A17-B01F-F6DCD373E8E9}"/>
                </a:ext>
              </a:extLst>
            </p:cNvPr>
            <p:cNvSpPr txBox="1"/>
            <p:nvPr/>
          </p:nvSpPr>
          <p:spPr>
            <a:xfrm>
              <a:off x="608400" y="5940000"/>
              <a:ext cx="27238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>
                  <a:latin typeface="Arial Narrow" panose="020B0606020202030204" pitchFamily="34" charset="0"/>
                </a:rPr>
                <a:t>*Estimates for children are not published because of small numbers.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DE82EDC-1276-4F42-84D4-097791360836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433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2100" spc="-30" dirty="0">
                  <a:latin typeface="Arial Bold" charset="0"/>
                </a:rPr>
                <a:t>Estimated number of children (&lt;15 years) newly infected with HIV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spc="-30" dirty="0">
                  <a:latin typeface="Arial Bold" charset="0"/>
                </a:rPr>
                <a:t> 2018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A6EF85E-4FEA-4E02-B2E5-9C1CED633E99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4340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/>
                  <a:t>Total: 160 000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[110 000–260 000]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1500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[710–2800]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58 000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[36 000–87 000]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38" y="1995017"/>
                <a:ext cx="1739900" cy="4642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Europe </a:t>
                </a:r>
                <a:br>
                  <a:rPr lang="en-US" altLang="en-US" sz="1200" b="1" dirty="0"/>
                </a:br>
                <a:r>
                  <a:rPr lang="en-US" altLang="en-US" sz="1200" b="1" dirty="0"/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38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12 000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[9800–18 000]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North America and western and central Europe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84 000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[57 000–140 000]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3100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[2100–4600]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1100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[660 – 1500]</a:t>
                </a: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D2F4C63-E89C-4A1B-BFCB-62E0E8C7026B}"/>
                </a:ext>
              </a:extLst>
            </p:cNvPr>
            <p:cNvSpPr txBox="1"/>
            <p:nvPr/>
          </p:nvSpPr>
          <p:spPr>
            <a:xfrm>
              <a:off x="608400" y="5940000"/>
              <a:ext cx="27238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>
                  <a:latin typeface="Arial Narrow" panose="020B0606020202030204" pitchFamily="34" charset="0"/>
                </a:rPr>
                <a:t>*Estimates for children are not published because of small numbers.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15B6619-95A4-46F1-A105-CF8578188348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53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100" dirty="0">
                  <a:latin typeface="Arial Bold" charset="0"/>
                </a:rPr>
                <a:t>Estimated deaths in children (&lt;15 years) from AIDS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dirty="0">
                  <a:latin typeface="Arial Bold" charset="0"/>
                </a:rPr>
                <a:t> 2018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C4D03D2-15DB-40AB-8DC1-FCC68997BDBF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5363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/>
                  <a:t>Total: 100 000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[64 000–160 000]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950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[520–1700]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38 000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[24 000–57 000]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54" y="1996040"/>
                <a:ext cx="1739900" cy="4642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Europe </a:t>
                </a:r>
                <a:br>
                  <a:rPr lang="en-US" altLang="en-US" sz="1200" b="1" dirty="0"/>
                </a:br>
                <a:r>
                  <a:rPr lang="en-US" altLang="en-US" sz="1200" b="1" dirty="0"/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54" y="3841453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6700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[5100–9600]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North America and western and central Europe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49 000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[31 000–80 000]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[1400–3100]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660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[&lt;500 – 910]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9521B1-535F-4731-9EA5-5C066B4086FF}"/>
                </a:ext>
              </a:extLst>
            </p:cNvPr>
            <p:cNvSpPr txBox="1"/>
            <p:nvPr/>
          </p:nvSpPr>
          <p:spPr>
            <a:xfrm>
              <a:off x="608400" y="5940000"/>
              <a:ext cx="27238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>
                  <a:latin typeface="Arial Narrow" panose="020B0606020202030204" pitchFamily="34" charset="0"/>
                </a:rPr>
                <a:t>*Estimates for children are not published because of small numbers.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ABB739D-1700-42C7-84B1-B5C196A5AEC5}"/>
              </a:ext>
            </a:extLst>
          </p:cNvPr>
          <p:cNvGrpSpPr/>
          <p:nvPr/>
        </p:nvGrpSpPr>
        <p:grpSpPr>
          <a:xfrm>
            <a:off x="606425" y="730250"/>
            <a:ext cx="9585325" cy="4768850"/>
            <a:chOff x="606425" y="730250"/>
            <a:chExt cx="9585325" cy="4768850"/>
          </a:xfrm>
        </p:grpSpPr>
        <p:sp>
          <p:nvSpPr>
            <p:cNvPr id="5123" name="Text Box 3"/>
            <p:cNvSpPr txBox="1">
              <a:spLocks noChangeArrowheads="1"/>
            </p:cNvSpPr>
            <p:nvPr/>
          </p:nvSpPr>
          <p:spPr bwMode="auto">
            <a:xfrm>
              <a:off x="5913240" y="1628800"/>
              <a:ext cx="3665537" cy="384194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GB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37.9 million </a:t>
              </a: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[32.7 million–44.0 mil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lion] 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36.2 million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[31.3 million–42.0 million]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18.8 million</a:t>
              </a: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[16.4 million–21.7 million]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 1.7 million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[1.3 million–2.2 million]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1.7 million</a:t>
              </a: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[1.4 million–2.3 million]</a:t>
              </a:r>
              <a:b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</a:b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1.6 million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[1.2 million–2.1 million] 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160 000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[110 000–260 000]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770 000 </a:t>
              </a: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[570 000–1.1 million]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670 000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[500 000–920 000]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100 000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[64 000–160 000]</a:t>
              </a:r>
              <a:endParaRPr kumimoji="0" lang="en-GB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1111250" y="1639888"/>
              <a:ext cx="2682875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Number of people living with HIV</a:t>
              </a:r>
              <a:endPara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124" name="Text Box 5"/>
            <p:cNvSpPr txBox="1">
              <a:spLocks noChangeArrowheads="1"/>
            </p:cNvSpPr>
            <p:nvPr/>
          </p:nvSpPr>
          <p:spPr bwMode="auto">
            <a:xfrm>
              <a:off x="1111250" y="3246438"/>
              <a:ext cx="2682875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People newly infected </a:t>
              </a:r>
            </a:p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with HIV in 2018 </a:t>
              </a:r>
            </a:p>
          </p:txBody>
        </p:sp>
        <p:sp>
          <p:nvSpPr>
            <p:cNvPr id="5125" name="Text Box 6"/>
            <p:cNvSpPr txBox="1">
              <a:spLocks noChangeArrowheads="1"/>
            </p:cNvSpPr>
            <p:nvPr/>
          </p:nvSpPr>
          <p:spPr bwMode="auto">
            <a:xfrm>
              <a:off x="1111250" y="4586288"/>
              <a:ext cx="2486025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AIDS-related deaths in 2018</a:t>
              </a:r>
              <a:endPara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127" name="Line 7"/>
            <p:cNvSpPr>
              <a:spLocks noChangeShapeType="1"/>
            </p:cNvSpPr>
            <p:nvPr/>
          </p:nvSpPr>
          <p:spPr bwMode="auto">
            <a:xfrm>
              <a:off x="1200150" y="3025775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28" name="Line 8"/>
            <p:cNvSpPr>
              <a:spLocks noChangeShapeType="1"/>
            </p:cNvSpPr>
            <p:nvPr/>
          </p:nvSpPr>
          <p:spPr bwMode="auto">
            <a:xfrm>
              <a:off x="1200150" y="4381500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" name="TextBox 10"/>
            <p:cNvSpPr txBox="1">
              <a:spLocks noChangeArrowheads="1"/>
            </p:cNvSpPr>
            <p:nvPr/>
          </p:nvSpPr>
          <p:spPr bwMode="auto">
            <a:xfrm>
              <a:off x="3552825" y="1628775"/>
              <a:ext cx="2360613" cy="387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Total</a:t>
              </a: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Adults</a:t>
              </a: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Women (15+ years)</a:t>
              </a: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Children (&lt;15 years)</a:t>
              </a: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Total</a:t>
              </a: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Adults</a:t>
              </a: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Children (&lt;15 years)</a:t>
              </a: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Total</a:t>
              </a: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Adults</a:t>
              </a: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Children (&lt;15 years)</a:t>
              </a:r>
            </a:p>
          </p:txBody>
        </p:sp>
        <p:sp>
          <p:nvSpPr>
            <p:cNvPr id="512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Global summary of the AIDS epidemic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5F4FD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 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397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08458D-C758-4A9B-968F-0EDD20731A43}"/>
              </a:ext>
            </a:extLst>
          </p:cNvPr>
          <p:cNvGrpSpPr/>
          <p:nvPr/>
        </p:nvGrpSpPr>
        <p:grpSpPr>
          <a:xfrm>
            <a:off x="606425" y="730250"/>
            <a:ext cx="9585325" cy="2859088"/>
            <a:chOff x="606425" y="730250"/>
            <a:chExt cx="9585325" cy="2859088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275"/>
              <a:ext cx="8999538" cy="1643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People living with HIV</a:t>
              </a:r>
              <a:r>
                <a:rPr kumimoji="0" lang="en-GB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37.9 million</a:t>
              </a:r>
              <a:r>
                <a:rPr kumimoji="0" lang="en-GB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[32.7 million–44.0 million]</a:t>
              </a:r>
            </a:p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New HIV infections in 2018 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1.7 million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[1.4 million–2.3 million]</a:t>
              </a:r>
            </a:p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AIDS-related deaths in 2018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77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0 000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[570 000–1.1 million]</a:t>
              </a: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Global estimates for adults and children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31837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  <a:sym typeface="Webdings" pitchFamily="18" charset="2"/>
                </a:rPr>
                <a:t> 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80B6BDD-2690-4EDA-A9A4-1C24B1E585F9}"/>
              </a:ext>
            </a:extLst>
          </p:cNvPr>
          <p:cNvGrpSpPr/>
          <p:nvPr/>
        </p:nvGrpSpPr>
        <p:grpSpPr>
          <a:xfrm>
            <a:off x="606425" y="730250"/>
            <a:ext cx="9585325" cy="3902075"/>
            <a:chOff x="606425" y="730250"/>
            <a:chExt cx="9585325" cy="3902075"/>
          </a:xfrm>
        </p:grpSpPr>
        <p:sp>
          <p:nvSpPr>
            <p:cNvPr id="7170" name="Text Box 5"/>
            <p:cNvSpPr txBox="1">
              <a:spLocks noChangeArrowheads="1"/>
            </p:cNvSpPr>
            <p:nvPr/>
          </p:nvSpPr>
          <p:spPr bwMode="auto">
            <a:xfrm>
              <a:off x="876300" y="1600200"/>
              <a:ext cx="7924800" cy="303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45402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00000"/>
                </a:spcAft>
                <a:buClr>
                  <a:srgbClr val="009FE2"/>
                </a:buClr>
                <a:buSzPct val="150000"/>
                <a:buFont typeface="Arial" panose="020B0604020202020204" pitchFamily="34" charset="0"/>
                <a:buChar char="•"/>
                <a:tabLst>
                  <a:tab pos="282575" algn="l"/>
                </a:tabLst>
                <a:defRPr/>
              </a:pP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About 61% are in sub-Saharan Africa</a:t>
              </a: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00000"/>
                </a:spcAft>
                <a:buClr>
                  <a:srgbClr val="009FE2"/>
                </a:buClr>
                <a:buSzPct val="150000"/>
                <a:buFont typeface="Arial" panose="020B0604020202020204" pitchFamily="34" charset="0"/>
                <a:buChar char="•"/>
                <a:tabLst>
                  <a:tab pos="282575" algn="l"/>
                </a:tabLst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About 500 are among children under 15 years of age</a:t>
              </a: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>
                  <a:srgbClr val="009FE2"/>
                </a:buClr>
                <a:buSzPct val="150000"/>
                <a:buFont typeface="Arial" panose="020B0604020202020204" pitchFamily="34" charset="0"/>
                <a:buChar char="•"/>
                <a:tabLst>
                  <a:tab pos="282575" algn="l"/>
                </a:tabLst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About 4400 are among adults aged 15 years and older, of whom:</a:t>
              </a:r>
            </a:p>
            <a:p>
              <a:pPr marR="0" lvl="1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tabLst>
                  <a:tab pos="282575" algn="l"/>
                </a:tabLst>
                <a:defRPr/>
              </a:pPr>
              <a:r>
                <a:rPr kumimoji="0" lang="en-US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─ almost 47% are among women</a:t>
              </a:r>
            </a:p>
            <a:p>
              <a:pPr marR="0" lvl="1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tabLst>
                  <a:tab pos="282575" algn="l"/>
                </a:tabLst>
                <a:defRPr/>
              </a:pPr>
              <a:r>
                <a:rPr kumimoji="0" lang="en-US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─ about 32% are among young people (15–24)</a:t>
              </a:r>
            </a:p>
            <a:p>
              <a:pPr marR="0" lvl="1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tabLst>
                  <a:tab pos="282575" algn="l"/>
                </a:tabLst>
                <a:defRPr/>
              </a:pPr>
              <a:r>
                <a:rPr kumimoji="0" lang="en-US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─ about 20% are among young women (15–24)</a:t>
              </a:r>
            </a:p>
            <a:p>
              <a:pPr marL="454025" marR="0" lvl="1" indent="0" algn="l" defTabSz="914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2575" algn="l"/>
                </a:tabLst>
                <a:defRPr/>
              </a:pPr>
              <a:endParaRPr kumimoji="0" lang="en-US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71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About 5000 new HIV infections (adults and children) a day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5F4FD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2624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2DF048A-81D1-49FF-B3D7-12D279A8A839}"/>
              </a:ext>
            </a:extLst>
          </p:cNvPr>
          <p:cNvGrpSpPr/>
          <p:nvPr/>
        </p:nvGrpSpPr>
        <p:grpSpPr>
          <a:xfrm>
            <a:off x="606425" y="730250"/>
            <a:ext cx="9585325" cy="2859088"/>
            <a:chOff x="606425" y="730250"/>
            <a:chExt cx="9585325" cy="2859088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275"/>
              <a:ext cx="8999538" cy="1643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Children living with HIV</a:t>
              </a:r>
              <a:r>
                <a:rPr kumimoji="0" lang="en-GB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1.7 million</a:t>
              </a:r>
              <a:r>
                <a:rPr kumimoji="0" lang="en-GB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[1.3 million–2.2 million]</a:t>
              </a:r>
            </a:p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New HIV infections in 2018 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160 000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[110 000–260 000]</a:t>
              </a:r>
            </a:p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AIDS-related deaths in 2018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10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0 000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[64 000–160 000]</a:t>
              </a: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Global estimates for children (&lt;15 years)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5F4FD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31837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  <a:sym typeface="Webdings" pitchFamily="18" charset="2"/>
                </a:rPr>
                <a:t> 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7625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A9F9114-BBC2-4D5F-ADF6-C2B8E8559E5E}"/>
              </a:ext>
            </a:extLst>
          </p:cNvPr>
          <p:cNvGrpSpPr/>
          <p:nvPr/>
        </p:nvGrpSpPr>
        <p:grpSpPr>
          <a:xfrm>
            <a:off x="363600" y="730250"/>
            <a:ext cx="9828150" cy="5365750"/>
            <a:chOff x="363600" y="730250"/>
            <a:chExt cx="9828150" cy="5365750"/>
          </a:xfrm>
        </p:grpSpPr>
        <p:sp>
          <p:nvSpPr>
            <p:cNvPr id="9218" name="Rectangle 2"/>
            <p:cNvSpPr>
              <a:spLocks noChangeArrowheads="1"/>
            </p:cNvSpPr>
            <p:nvPr/>
          </p:nvSpPr>
          <p:spPr bwMode="auto">
            <a:xfrm>
              <a:off x="365125" y="5943600"/>
              <a:ext cx="707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indent="1143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11430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14300" algn="l"/>
                </a:tabLst>
                <a:defRPr/>
              </a:pPr>
              <a:r>
                <a:rPr kumimoji="0" lang="en-US" altLang="en-US" sz="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The ranges around the estimates in this table define the boundaries within which the actual numbers lie, based on the best available information. </a:t>
              </a:r>
            </a:p>
          </p:txBody>
        </p:sp>
        <p:sp>
          <p:nvSpPr>
            <p:cNvPr id="9219" name="Rectangle 62"/>
            <p:cNvSpPr>
              <a:spLocks noChangeArrowheads="1"/>
            </p:cNvSpPr>
            <p:nvPr/>
          </p:nvSpPr>
          <p:spPr bwMode="auto">
            <a:xfrm>
              <a:off x="365125" y="730250"/>
              <a:ext cx="9826625" cy="44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Regional HIV and AIDS statistics and features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5F4FD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2018</a:t>
              </a:r>
            </a:p>
          </p:txBody>
        </p:sp>
        <p:sp>
          <p:nvSpPr>
            <p:cNvPr id="9273" name="Rectangle 6"/>
            <p:cNvSpPr>
              <a:spLocks noChangeArrowheads="1"/>
            </p:cNvSpPr>
            <p:nvPr/>
          </p:nvSpPr>
          <p:spPr bwMode="auto">
            <a:xfrm>
              <a:off x="5624561" y="1349376"/>
              <a:ext cx="1736725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Adults and children newly infected with HIV</a:t>
              </a:r>
            </a:p>
          </p:txBody>
        </p:sp>
        <p:sp>
          <p:nvSpPr>
            <p:cNvPr id="9274" name="Rectangle 7"/>
            <p:cNvSpPr>
              <a:spLocks noChangeArrowheads="1"/>
            </p:cNvSpPr>
            <p:nvPr/>
          </p:nvSpPr>
          <p:spPr bwMode="auto">
            <a:xfrm>
              <a:off x="3198813" y="1349375"/>
              <a:ext cx="1644650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Adults and children living with HIV</a:t>
              </a:r>
            </a:p>
          </p:txBody>
        </p:sp>
        <p:sp>
          <p:nvSpPr>
            <p:cNvPr id="9275" name="Rectangle 39"/>
            <p:cNvSpPr>
              <a:spLocks noChangeArrowheads="1"/>
            </p:cNvSpPr>
            <p:nvPr/>
          </p:nvSpPr>
          <p:spPr bwMode="auto">
            <a:xfrm>
              <a:off x="8318500" y="1349375"/>
              <a:ext cx="1554163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Adult and child </a:t>
              </a:r>
            </a:p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deaths due to AIDS</a:t>
              </a:r>
            </a:p>
          </p:txBody>
        </p:sp>
        <p:sp>
          <p:nvSpPr>
            <p:cNvPr id="9224" name="Line 7"/>
            <p:cNvSpPr>
              <a:spLocks noChangeShapeType="1"/>
            </p:cNvSpPr>
            <p:nvPr/>
          </p:nvSpPr>
          <p:spPr bwMode="auto">
            <a:xfrm>
              <a:off x="474663" y="1853397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5" name="Line 7"/>
            <p:cNvSpPr>
              <a:spLocks noChangeShapeType="1"/>
            </p:cNvSpPr>
            <p:nvPr/>
          </p:nvSpPr>
          <p:spPr bwMode="auto">
            <a:xfrm>
              <a:off x="474663" y="22788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74663" y="27036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7" name="Line 7"/>
            <p:cNvSpPr>
              <a:spLocks noChangeShapeType="1"/>
            </p:cNvSpPr>
            <p:nvPr/>
          </p:nvSpPr>
          <p:spPr bwMode="auto">
            <a:xfrm>
              <a:off x="474663" y="31284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8" name="Line 7"/>
            <p:cNvSpPr>
              <a:spLocks noChangeShapeType="1"/>
            </p:cNvSpPr>
            <p:nvPr/>
          </p:nvSpPr>
          <p:spPr bwMode="auto">
            <a:xfrm>
              <a:off x="474663" y="35532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9" name="Line 7"/>
            <p:cNvSpPr>
              <a:spLocks noChangeShapeType="1"/>
            </p:cNvSpPr>
            <p:nvPr/>
          </p:nvSpPr>
          <p:spPr bwMode="auto">
            <a:xfrm>
              <a:off x="474663" y="39780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0" name="Line 7"/>
            <p:cNvSpPr>
              <a:spLocks noChangeShapeType="1"/>
            </p:cNvSpPr>
            <p:nvPr/>
          </p:nvSpPr>
          <p:spPr bwMode="auto">
            <a:xfrm>
              <a:off x="474663" y="48276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1" name="Line 7"/>
            <p:cNvSpPr>
              <a:spLocks noChangeShapeType="1"/>
            </p:cNvSpPr>
            <p:nvPr/>
          </p:nvSpPr>
          <p:spPr bwMode="auto">
            <a:xfrm>
              <a:off x="474663" y="5255543"/>
              <a:ext cx="9296400" cy="0"/>
            </a:xfrm>
            <a:prstGeom prst="line">
              <a:avLst/>
            </a:prstGeom>
            <a:ln>
              <a:solidFill>
                <a:srgbClr val="C2E5FA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2" name="Line 74"/>
            <p:cNvSpPr>
              <a:spLocks noChangeShapeType="1"/>
            </p:cNvSpPr>
            <p:nvPr/>
          </p:nvSpPr>
          <p:spPr bwMode="auto">
            <a:xfrm>
              <a:off x="3152775" y="1405927"/>
              <a:ext cx="0" cy="4320186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3" name="Line 75"/>
            <p:cNvSpPr>
              <a:spLocks noChangeShapeType="1"/>
            </p:cNvSpPr>
            <p:nvPr/>
          </p:nvSpPr>
          <p:spPr bwMode="auto">
            <a:xfrm>
              <a:off x="5215508" y="1405927"/>
              <a:ext cx="0" cy="4320186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4" name="Line 77"/>
            <p:cNvSpPr>
              <a:spLocks noChangeShapeType="1"/>
            </p:cNvSpPr>
            <p:nvPr/>
          </p:nvSpPr>
          <p:spPr bwMode="auto">
            <a:xfrm>
              <a:off x="7879804" y="1400539"/>
              <a:ext cx="0" cy="4320186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69" name="Rectangle 3"/>
            <p:cNvSpPr>
              <a:spLocks noChangeArrowheads="1"/>
            </p:cNvSpPr>
            <p:nvPr/>
          </p:nvSpPr>
          <p:spPr bwMode="auto">
            <a:xfrm>
              <a:off x="365125" y="5309545"/>
              <a:ext cx="274161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TOTAL</a:t>
              </a:r>
            </a:p>
          </p:txBody>
        </p:sp>
        <p:sp>
          <p:nvSpPr>
            <p:cNvPr id="9270" name="Rectangle 4"/>
            <p:cNvSpPr>
              <a:spLocks noChangeArrowheads="1"/>
            </p:cNvSpPr>
            <p:nvPr/>
          </p:nvSpPr>
          <p:spPr bwMode="auto">
            <a:xfrm>
              <a:off x="3214800" y="5309545"/>
              <a:ext cx="1644650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18288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37.9 million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[32.7 million–44.0 million]</a:t>
              </a:r>
            </a:p>
          </p:txBody>
        </p:sp>
        <p:sp>
          <p:nvSpPr>
            <p:cNvPr id="9271" name="Rectangle 5"/>
            <p:cNvSpPr>
              <a:spLocks noChangeArrowheads="1"/>
            </p:cNvSpPr>
            <p:nvPr/>
          </p:nvSpPr>
          <p:spPr bwMode="auto">
            <a:xfrm>
              <a:off x="5639023" y="5309545"/>
              <a:ext cx="1736725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1.7 million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[1.4 million–2.3 million]</a:t>
              </a:r>
            </a:p>
          </p:txBody>
        </p:sp>
        <p:sp>
          <p:nvSpPr>
            <p:cNvPr id="9272" name="Rectangle 38"/>
            <p:cNvSpPr>
              <a:spLocks noChangeArrowheads="1"/>
            </p:cNvSpPr>
            <p:nvPr/>
          </p:nvSpPr>
          <p:spPr bwMode="auto">
            <a:xfrm>
              <a:off x="8244000" y="5309545"/>
              <a:ext cx="155416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770 000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[570 000–1.1 million]</a:t>
              </a:r>
            </a:p>
          </p:txBody>
        </p:sp>
        <p:sp>
          <p:nvSpPr>
            <p:cNvPr id="9262" name="Rectangle 10"/>
            <p:cNvSpPr>
              <a:spLocks noChangeArrowheads="1"/>
            </p:cNvSpPr>
            <p:nvPr/>
          </p:nvSpPr>
          <p:spPr bwMode="auto">
            <a:xfrm>
              <a:off x="365125" y="2757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Middle East and North Africa</a:t>
              </a:r>
            </a:p>
          </p:txBody>
        </p:sp>
        <p:sp>
          <p:nvSpPr>
            <p:cNvPr id="9263" name="Rectangle 19"/>
            <p:cNvSpPr>
              <a:spLocks noChangeArrowheads="1"/>
            </p:cNvSpPr>
            <p:nvPr/>
          </p:nvSpPr>
          <p:spPr bwMode="auto">
            <a:xfrm>
              <a:off x="3214800" y="2757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240 000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[160 000–390 000]</a:t>
              </a:r>
            </a:p>
          </p:txBody>
        </p:sp>
        <p:sp>
          <p:nvSpPr>
            <p:cNvPr id="9264" name="Rectangle 24"/>
            <p:cNvSpPr>
              <a:spLocks noChangeArrowheads="1"/>
            </p:cNvSpPr>
            <p:nvPr/>
          </p:nvSpPr>
          <p:spPr bwMode="auto">
            <a:xfrm>
              <a:off x="5639023" y="2757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[8500–40 000]</a:t>
              </a:r>
            </a:p>
          </p:txBody>
        </p:sp>
        <p:sp>
          <p:nvSpPr>
            <p:cNvPr id="9265" name="Rectangle 41"/>
            <p:cNvSpPr>
              <a:spLocks noChangeArrowheads="1"/>
            </p:cNvSpPr>
            <p:nvPr/>
          </p:nvSpPr>
          <p:spPr bwMode="auto">
            <a:xfrm>
              <a:off x="8244000" y="2757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8400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[4800–14 000]</a:t>
              </a:r>
            </a:p>
          </p:txBody>
        </p:sp>
        <p:sp>
          <p:nvSpPr>
            <p:cNvPr id="9258" name="Rectangle 12"/>
            <p:cNvSpPr>
              <a:spLocks noChangeArrowheads="1"/>
            </p:cNvSpPr>
            <p:nvPr/>
          </p:nvSpPr>
          <p:spPr bwMode="auto">
            <a:xfrm>
              <a:off x="365125" y="31824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Asia and the Pacific</a:t>
              </a:r>
            </a:p>
          </p:txBody>
        </p:sp>
        <p:sp>
          <p:nvSpPr>
            <p:cNvPr id="9259" name="Rectangle 20"/>
            <p:cNvSpPr>
              <a:spLocks noChangeArrowheads="1"/>
            </p:cNvSpPr>
            <p:nvPr/>
          </p:nvSpPr>
          <p:spPr bwMode="auto">
            <a:xfrm>
              <a:off x="3214800" y="31824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5.9 million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[5.1 million–7.1 million]</a:t>
              </a:r>
            </a:p>
          </p:txBody>
        </p:sp>
        <p:sp>
          <p:nvSpPr>
            <p:cNvPr id="9260" name="Rectangle 25"/>
            <p:cNvSpPr>
              <a:spLocks noChangeArrowheads="1"/>
            </p:cNvSpPr>
            <p:nvPr/>
          </p:nvSpPr>
          <p:spPr bwMode="auto">
            <a:xfrm>
              <a:off x="5639023" y="31824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310 000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[270 000–380 000]</a:t>
              </a:r>
            </a:p>
          </p:txBody>
        </p:sp>
        <p:sp>
          <p:nvSpPr>
            <p:cNvPr id="9261" name="Rectangle 42"/>
            <p:cNvSpPr>
              <a:spLocks noChangeArrowheads="1"/>
            </p:cNvSpPr>
            <p:nvPr/>
          </p:nvSpPr>
          <p:spPr bwMode="auto">
            <a:xfrm>
              <a:off x="8244000" y="31824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[160 000–290 000]</a:t>
              </a:r>
            </a:p>
          </p:txBody>
        </p:sp>
        <p:sp>
          <p:nvSpPr>
            <p:cNvPr id="9254" name="Rectangle 14"/>
            <p:cNvSpPr>
              <a:spLocks noChangeArrowheads="1"/>
            </p:cNvSpPr>
            <p:nvPr/>
          </p:nvSpPr>
          <p:spPr bwMode="auto">
            <a:xfrm>
              <a:off x="365125" y="4456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Eastern Europe and central Asia</a:t>
              </a:r>
            </a:p>
          </p:txBody>
        </p:sp>
        <p:sp>
          <p:nvSpPr>
            <p:cNvPr id="9255" name="Rectangle 21"/>
            <p:cNvSpPr>
              <a:spLocks noChangeArrowheads="1"/>
            </p:cNvSpPr>
            <p:nvPr/>
          </p:nvSpPr>
          <p:spPr bwMode="auto">
            <a:xfrm>
              <a:off x="3214800" y="4456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1.7 million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[1.5 million–1.9 million]</a:t>
              </a:r>
            </a:p>
          </p:txBody>
        </p:sp>
        <p:sp>
          <p:nvSpPr>
            <p:cNvPr id="9256" name="Rectangle 26"/>
            <p:cNvSpPr>
              <a:spLocks noChangeArrowheads="1"/>
            </p:cNvSpPr>
            <p:nvPr/>
          </p:nvSpPr>
          <p:spPr bwMode="auto">
            <a:xfrm>
              <a:off x="5639023" y="4456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150 000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[140 000–160 000]</a:t>
              </a:r>
            </a:p>
          </p:txBody>
        </p:sp>
        <p:sp>
          <p:nvSpPr>
            <p:cNvPr id="9257" name="Rectangle 43"/>
            <p:cNvSpPr>
              <a:spLocks noChangeArrowheads="1"/>
            </p:cNvSpPr>
            <p:nvPr/>
          </p:nvSpPr>
          <p:spPr bwMode="auto">
            <a:xfrm>
              <a:off x="8244000" y="4456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38 000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[28 000–48 000]</a:t>
              </a:r>
            </a:p>
          </p:txBody>
        </p:sp>
        <p:sp>
          <p:nvSpPr>
            <p:cNvPr id="9250" name="Rectangle 9"/>
            <p:cNvSpPr>
              <a:spLocks noChangeArrowheads="1"/>
            </p:cNvSpPr>
            <p:nvPr/>
          </p:nvSpPr>
          <p:spPr bwMode="auto">
            <a:xfrm>
              <a:off x="365125" y="2332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Western and central Africa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51" name="Rectangle 28"/>
            <p:cNvSpPr>
              <a:spLocks noChangeArrowheads="1"/>
            </p:cNvSpPr>
            <p:nvPr/>
          </p:nvSpPr>
          <p:spPr bwMode="auto">
            <a:xfrm>
              <a:off x="3214800" y="2332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5.0 million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[4.0 million–6.3 million]</a:t>
              </a:r>
            </a:p>
          </p:txBody>
        </p:sp>
        <p:sp>
          <p:nvSpPr>
            <p:cNvPr id="9252" name="Rectangle 33"/>
            <p:cNvSpPr>
              <a:spLocks noChangeArrowheads="1"/>
            </p:cNvSpPr>
            <p:nvPr/>
          </p:nvSpPr>
          <p:spPr bwMode="auto">
            <a:xfrm>
              <a:off x="5639023" y="2332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280 000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[180 000–420 000]</a:t>
              </a:r>
            </a:p>
          </p:txBody>
        </p:sp>
        <p:sp>
          <p:nvSpPr>
            <p:cNvPr id="9253" name="Rectangle 45"/>
            <p:cNvSpPr>
              <a:spLocks noChangeArrowheads="1"/>
            </p:cNvSpPr>
            <p:nvPr/>
          </p:nvSpPr>
          <p:spPr bwMode="auto">
            <a:xfrm>
              <a:off x="8244000" y="2332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160 000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[110 00–230 000]</a:t>
              </a:r>
            </a:p>
          </p:txBody>
        </p:sp>
        <p:sp>
          <p:nvSpPr>
            <p:cNvPr id="9243" name="Rectangle 15"/>
            <p:cNvSpPr>
              <a:spLocks noChangeArrowheads="1"/>
            </p:cNvSpPr>
            <p:nvPr/>
          </p:nvSpPr>
          <p:spPr bwMode="auto">
            <a:xfrm>
              <a:off x="365125" y="4881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Western and central Europe and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North America</a:t>
              </a:r>
            </a:p>
          </p:txBody>
        </p:sp>
        <p:sp>
          <p:nvSpPr>
            <p:cNvPr id="9244" name="Rectangle 31"/>
            <p:cNvSpPr>
              <a:spLocks noChangeArrowheads="1"/>
            </p:cNvSpPr>
            <p:nvPr/>
          </p:nvSpPr>
          <p:spPr bwMode="auto">
            <a:xfrm>
              <a:off x="3214800" y="4881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2.2 million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[1.9 million–2.4 million]</a:t>
              </a:r>
            </a:p>
          </p:txBody>
        </p:sp>
        <p:sp>
          <p:nvSpPr>
            <p:cNvPr id="9245" name="Rectangle 36"/>
            <p:cNvSpPr>
              <a:spLocks noChangeArrowheads="1"/>
            </p:cNvSpPr>
            <p:nvPr/>
          </p:nvSpPr>
          <p:spPr bwMode="auto">
            <a:xfrm>
              <a:off x="5639023" y="4881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68 000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[58 000–77 000]</a:t>
              </a:r>
            </a:p>
          </p:txBody>
        </p:sp>
        <p:sp>
          <p:nvSpPr>
            <p:cNvPr id="9246" name="Rectangle 48"/>
            <p:cNvSpPr>
              <a:spLocks noChangeArrowheads="1"/>
            </p:cNvSpPr>
            <p:nvPr/>
          </p:nvSpPr>
          <p:spPr bwMode="auto">
            <a:xfrm>
              <a:off x="8244000" y="4881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13 000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[9400–16 000]</a:t>
              </a:r>
            </a:p>
          </p:txBody>
        </p:sp>
        <p:sp>
          <p:nvSpPr>
            <p:cNvPr id="9266" name="Rectangle 8"/>
            <p:cNvSpPr>
              <a:spLocks noChangeArrowheads="1"/>
            </p:cNvSpPr>
            <p:nvPr/>
          </p:nvSpPr>
          <p:spPr bwMode="auto">
            <a:xfrm>
              <a:off x="365125" y="1908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Eastern and southern Africa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67" name="Rectangle 18"/>
            <p:cNvSpPr>
              <a:spLocks noChangeArrowheads="1"/>
            </p:cNvSpPr>
            <p:nvPr/>
          </p:nvSpPr>
          <p:spPr bwMode="auto">
            <a:xfrm>
              <a:off x="3214800" y="1908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20.6 million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[18.2 million–23.2 million]</a:t>
              </a:r>
            </a:p>
          </p:txBody>
        </p:sp>
        <p:sp>
          <p:nvSpPr>
            <p:cNvPr id="9268" name="Rectangle 23"/>
            <p:cNvSpPr>
              <a:spLocks noChangeArrowheads="1"/>
            </p:cNvSpPr>
            <p:nvPr/>
          </p:nvSpPr>
          <p:spPr bwMode="auto">
            <a:xfrm>
              <a:off x="5639023" y="1908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800 000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[620 000–1.0 million]</a:t>
              </a:r>
            </a:p>
          </p:txBody>
        </p:sp>
        <p:sp>
          <p:nvSpPr>
            <p:cNvPr id="9221" name="Rectangle 41"/>
            <p:cNvSpPr>
              <a:spLocks noChangeArrowheads="1"/>
            </p:cNvSpPr>
            <p:nvPr/>
          </p:nvSpPr>
          <p:spPr bwMode="auto">
            <a:xfrm>
              <a:off x="8269288" y="1908238"/>
              <a:ext cx="1554162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310 000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[230 000–400 000]</a:t>
              </a:r>
            </a:p>
          </p:txBody>
        </p:sp>
        <p:sp>
          <p:nvSpPr>
            <p:cNvPr id="9247" name="Rectangle 13"/>
            <p:cNvSpPr>
              <a:spLocks noChangeArrowheads="1"/>
            </p:cNvSpPr>
            <p:nvPr/>
          </p:nvSpPr>
          <p:spPr bwMode="auto">
            <a:xfrm>
              <a:off x="365125" y="36072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Latin America 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48" name="Rectangle 30"/>
            <p:cNvSpPr>
              <a:spLocks noChangeArrowheads="1"/>
            </p:cNvSpPr>
            <p:nvPr/>
          </p:nvSpPr>
          <p:spPr bwMode="auto">
            <a:xfrm>
              <a:off x="3214800" y="36072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1.9 million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[1.6 million–2.4 million]</a:t>
              </a:r>
            </a:p>
          </p:txBody>
        </p:sp>
        <p:sp>
          <p:nvSpPr>
            <p:cNvPr id="9249" name="Rectangle 35"/>
            <p:cNvSpPr>
              <a:spLocks noChangeArrowheads="1"/>
            </p:cNvSpPr>
            <p:nvPr/>
          </p:nvSpPr>
          <p:spPr bwMode="auto">
            <a:xfrm>
              <a:off x="5639023" y="36072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100 000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[79 000–130 000]</a:t>
              </a:r>
            </a:p>
          </p:txBody>
        </p:sp>
        <p:sp>
          <p:nvSpPr>
            <p:cNvPr id="9222" name="Rectangle 43"/>
            <p:cNvSpPr>
              <a:spLocks noChangeArrowheads="1"/>
            </p:cNvSpPr>
            <p:nvPr/>
          </p:nvSpPr>
          <p:spPr bwMode="auto">
            <a:xfrm>
              <a:off x="8239125" y="36080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35 000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[25 000–46 000]</a:t>
              </a:r>
            </a:p>
          </p:txBody>
        </p:sp>
        <p:sp>
          <p:nvSpPr>
            <p:cNvPr id="67" name="Line 7"/>
            <p:cNvSpPr>
              <a:spLocks noChangeShapeType="1"/>
            </p:cNvSpPr>
            <p:nvPr/>
          </p:nvSpPr>
          <p:spPr bwMode="auto">
            <a:xfrm>
              <a:off x="475200" y="44028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Rectangle 13"/>
            <p:cNvSpPr>
              <a:spLocks noChangeArrowheads="1"/>
            </p:cNvSpPr>
            <p:nvPr/>
          </p:nvSpPr>
          <p:spPr bwMode="auto">
            <a:xfrm>
              <a:off x="363600" y="4032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Caribbean 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70" name="Rectangle 30"/>
            <p:cNvSpPr>
              <a:spLocks noChangeArrowheads="1"/>
            </p:cNvSpPr>
            <p:nvPr/>
          </p:nvSpPr>
          <p:spPr bwMode="auto">
            <a:xfrm>
              <a:off x="3213275" y="4032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340 000</a:t>
              </a: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[290 000–390 000]</a:t>
              </a:r>
            </a:p>
          </p:txBody>
        </p:sp>
        <p:sp>
          <p:nvSpPr>
            <p:cNvPr id="71" name="Rectangle 35"/>
            <p:cNvSpPr>
              <a:spLocks noChangeArrowheads="1"/>
            </p:cNvSpPr>
            <p:nvPr/>
          </p:nvSpPr>
          <p:spPr bwMode="auto">
            <a:xfrm>
              <a:off x="5637498" y="4032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16 000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[11 000–24 000]</a:t>
              </a:r>
            </a:p>
          </p:txBody>
        </p:sp>
        <p:sp>
          <p:nvSpPr>
            <p:cNvPr id="72" name="Rectangle 43"/>
            <p:cNvSpPr>
              <a:spLocks noChangeArrowheads="1"/>
            </p:cNvSpPr>
            <p:nvPr/>
          </p:nvSpPr>
          <p:spPr bwMode="auto">
            <a:xfrm>
              <a:off x="8237600" y="40328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6700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[5100–9100]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E613C69-D213-4EF9-BABC-FBAE4975718B}"/>
              </a:ext>
            </a:extLst>
          </p:cNvPr>
          <p:cNvGrpSpPr/>
          <p:nvPr/>
        </p:nvGrpSpPr>
        <p:grpSpPr>
          <a:xfrm>
            <a:off x="606425" y="730250"/>
            <a:ext cx="9585325" cy="4908138"/>
            <a:chOff x="606425" y="730250"/>
            <a:chExt cx="9585325" cy="490813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E873E19-577F-45F9-A8AD-F556DE2B4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620000"/>
              <a:ext cx="6480610" cy="3243353"/>
            </a:xfrm>
            <a:prstGeom prst="rect">
              <a:avLst/>
            </a:prstGeom>
          </p:spPr>
        </p:pic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Adults and children estimated to be living with HIV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kumimoji="0" lang="en-US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1990–2018 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12000" y="5040000"/>
              <a:ext cx="3887603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Adults and children estimated to be living with HIV</a:t>
              </a:r>
              <a:endPara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2052000" y="5193888"/>
              <a:ext cx="270000" cy="1"/>
            </a:xfrm>
            <a:prstGeom prst="line">
              <a:avLst/>
            </a:prstGeom>
            <a:ln w="63500">
              <a:solidFill>
                <a:srgbClr val="009D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412000" y="5346000"/>
              <a:ext cx="172675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Range of uncertainty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2052000" y="5418000"/>
              <a:ext cx="270000" cy="144000"/>
            </a:xfrm>
            <a:prstGeom prst="rect">
              <a:avLst/>
            </a:prstGeom>
            <a:solidFill>
              <a:srgbClr val="E5F4FD"/>
            </a:solidFill>
            <a:ln w="12700">
              <a:solidFill>
                <a:srgbClr val="DC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3302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528A721-856D-4583-ADFE-DB1574C15594}"/>
              </a:ext>
            </a:extLst>
          </p:cNvPr>
          <p:cNvGrpSpPr/>
          <p:nvPr/>
        </p:nvGrpSpPr>
        <p:grpSpPr>
          <a:xfrm>
            <a:off x="606425" y="730250"/>
            <a:ext cx="9585325" cy="4908138"/>
            <a:chOff x="606425" y="730250"/>
            <a:chExt cx="9585325" cy="49081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Adults and children newly infected with HIV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kumimoji="0" lang="en-US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1990–2018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2767511-6B44-4BC6-834D-E179B4A291C2}"/>
                </a:ext>
              </a:extLst>
            </p:cNvPr>
            <p:cNvSpPr txBox="1"/>
            <p:nvPr/>
          </p:nvSpPr>
          <p:spPr>
            <a:xfrm>
              <a:off x="2412000" y="5040000"/>
              <a:ext cx="337624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3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Adults and children newly infected with HIV</a:t>
              </a:r>
              <a:endParaRPr kumimoji="0" lang="en-GB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373534E-E46D-48B4-94F6-7326E4D506C4}"/>
                </a:ext>
              </a:extLst>
            </p:cNvPr>
            <p:cNvCxnSpPr/>
            <p:nvPr/>
          </p:nvCxnSpPr>
          <p:spPr>
            <a:xfrm>
              <a:off x="2052000" y="5193888"/>
              <a:ext cx="270000" cy="1"/>
            </a:xfrm>
            <a:prstGeom prst="line">
              <a:avLst/>
            </a:prstGeom>
            <a:ln w="63500">
              <a:solidFill>
                <a:srgbClr val="009D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94208D3-A0B0-4883-A586-B0538DBD8557}"/>
                </a:ext>
              </a:extLst>
            </p:cNvPr>
            <p:cNvSpPr txBox="1"/>
            <p:nvPr/>
          </p:nvSpPr>
          <p:spPr>
            <a:xfrm>
              <a:off x="2412000" y="5346000"/>
              <a:ext cx="172675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Range of uncertainty</a:t>
              </a:r>
              <a:endPara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D484EAD-1B0E-4200-8D23-2917A5CE2680}"/>
                </a:ext>
              </a:extLst>
            </p:cNvPr>
            <p:cNvSpPr/>
            <p:nvPr/>
          </p:nvSpPr>
          <p:spPr>
            <a:xfrm>
              <a:off x="2052000" y="5418000"/>
              <a:ext cx="270000" cy="144000"/>
            </a:xfrm>
            <a:prstGeom prst="rect">
              <a:avLst/>
            </a:prstGeom>
            <a:solidFill>
              <a:srgbClr val="E5F4FD"/>
            </a:solidFill>
            <a:ln w="12700">
              <a:solidFill>
                <a:srgbClr val="DC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F8CF667-7163-4547-A53E-ECD9035F4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620000"/>
              <a:ext cx="6480610" cy="32433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3293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933275C-C07A-4937-A609-7FEB84AC440F}"/>
              </a:ext>
            </a:extLst>
          </p:cNvPr>
          <p:cNvGrpSpPr/>
          <p:nvPr/>
        </p:nvGrpSpPr>
        <p:grpSpPr>
          <a:xfrm>
            <a:off x="606425" y="730250"/>
            <a:ext cx="9585325" cy="4908138"/>
            <a:chOff x="606425" y="730250"/>
            <a:chExt cx="9585325" cy="49081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Adult and child deaths due to AIDS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kumimoji="0" lang="en-US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1990–2018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B7B572-DBF1-4234-AA48-9F729F447A04}"/>
                </a:ext>
              </a:extLst>
            </p:cNvPr>
            <p:cNvSpPr txBox="1"/>
            <p:nvPr/>
          </p:nvSpPr>
          <p:spPr>
            <a:xfrm>
              <a:off x="2412000" y="5040000"/>
              <a:ext cx="2764346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Adult and child deaths due to AIDS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0480951-06E6-4D5D-902C-4015BE6A548E}"/>
                </a:ext>
              </a:extLst>
            </p:cNvPr>
            <p:cNvCxnSpPr/>
            <p:nvPr/>
          </p:nvCxnSpPr>
          <p:spPr>
            <a:xfrm>
              <a:off x="2052000" y="5193888"/>
              <a:ext cx="270000" cy="1"/>
            </a:xfrm>
            <a:prstGeom prst="line">
              <a:avLst/>
            </a:prstGeom>
            <a:ln w="63500">
              <a:solidFill>
                <a:srgbClr val="009D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181CFB-4135-4664-85F6-72FD93C8B72F}"/>
                </a:ext>
              </a:extLst>
            </p:cNvPr>
            <p:cNvSpPr txBox="1"/>
            <p:nvPr/>
          </p:nvSpPr>
          <p:spPr>
            <a:xfrm>
              <a:off x="2412000" y="5346000"/>
              <a:ext cx="172675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Range of uncertainty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915F8E6-A41C-4E59-BE27-B5CCBAF394A2}"/>
                </a:ext>
              </a:extLst>
            </p:cNvPr>
            <p:cNvSpPr/>
            <p:nvPr/>
          </p:nvSpPr>
          <p:spPr>
            <a:xfrm>
              <a:off x="2052000" y="5418000"/>
              <a:ext cx="270000" cy="144000"/>
            </a:xfrm>
            <a:prstGeom prst="rect">
              <a:avLst/>
            </a:prstGeom>
            <a:solidFill>
              <a:srgbClr val="E5F4FD"/>
            </a:solidFill>
            <a:ln w="12700">
              <a:solidFill>
                <a:srgbClr val="DC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9D170F8-1012-432F-A94B-6194DB4F5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620000"/>
              <a:ext cx="6480610" cy="32433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875755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EE13CC5E778A49AC92FD5E9EA9DE44" ma:contentTypeVersion="10" ma:contentTypeDescription="Create a new document." ma:contentTypeScope="" ma:versionID="6a918e26bd2c4f1cec9349e42d1f5561">
  <xsd:schema xmlns:xsd="http://www.w3.org/2001/XMLSchema" xmlns:xs="http://www.w3.org/2001/XMLSchema" xmlns:p="http://schemas.microsoft.com/office/2006/metadata/properties" xmlns:ns2="a7197181-efc1-42f5-b058-02cc8b9e7a28" xmlns:ns3="6034ea42-cc56-4b5c-b72b-8ca3661c6ee8" targetNamespace="http://schemas.microsoft.com/office/2006/metadata/properties" ma:root="true" ma:fieldsID="f0c1550fd8dd24317a065183b24691ce" ns2:_="" ns3:_="">
    <xsd:import namespace="a7197181-efc1-42f5-b058-02cc8b9e7a28"/>
    <xsd:import namespace="6034ea42-cc56-4b5c-b72b-8ca3661c6e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197181-efc1-42f5-b058-02cc8b9e7a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34ea42-cc56-4b5c-b72b-8ca3661c6ee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D937FCB-EBD4-4FB3-8E55-F6520624F9A7}">
  <ds:schemaRefs>
    <ds:schemaRef ds:uri="http://schemas.microsoft.com/sharepoint/v3/contenttype/forms"/>
  </ds:schemaRefs>
</ds:datastoreItem>
</file>

<file path=customXml/itemProps10.xml><?xml version="1.0" encoding="utf-8"?>
<ds:datastoreItem xmlns:ds="http://schemas.openxmlformats.org/officeDocument/2006/customXml" ds:itemID="{56C3AE64-3A65-496C-9A01-CDCAEF02489E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4CEE770C-6D29-4D6B-BA98-18455F742BA5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6A796567-3D7E-4144-BCE2-D36437566A83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34672B0B-60DC-467C-91F0-BBC4CE3C9372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93E74733-972D-4CD3-8F5C-248DF96D864F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1D090D37-7665-4BEC-9FD2-19990F45C63B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8E1AAE0A-8786-4129-8F63-6364D84FA54E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11F4328C-7CFF-41E1-9186-4E68995282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197181-efc1-42f5-b058-02cc8b9e7a28"/>
    <ds:schemaRef ds:uri="6034ea42-cc56-4b5c-b72b-8ca3661c6e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6.xml><?xml version="1.0" encoding="utf-8"?>
<ds:datastoreItem xmlns:ds="http://schemas.openxmlformats.org/officeDocument/2006/customXml" ds:itemID="{01008649-C3F8-48E6-BE84-4178C35C743D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7A1F6696-EC23-49D6-8E8F-CDC09AE4631F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6034ea42-cc56-4b5c-b72b-8ca3661c6ee8"/>
    <ds:schemaRef ds:uri="a7197181-efc1-42f5-b058-02cc8b9e7a28"/>
    <ds:schemaRef ds:uri="http://www.w3.org/XML/1998/namespace"/>
    <ds:schemaRef ds:uri="http://purl.org/dc/dcmitype/"/>
  </ds:schemaRefs>
</ds:datastoreItem>
</file>

<file path=customXml/itemProps8.xml><?xml version="1.0" encoding="utf-8"?>
<ds:datastoreItem xmlns:ds="http://schemas.openxmlformats.org/officeDocument/2006/customXml" ds:itemID="{7BDF9F09-1C67-411C-8390-69F45FDE68EC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27D04CAE-4E38-48CA-BC1E-C431E2367D1F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5866</TotalTime>
  <Words>1105</Words>
  <Application>Microsoft Office PowerPoint</Application>
  <PresentationFormat>35mm Slides</PresentationFormat>
  <Paragraphs>282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Arial Bold</vt:lpstr>
      <vt:lpstr>Arial Narrow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UNAIDS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Fadriquela, Efren</dc:creator>
  <cp:lastModifiedBy>MORA ROMA, Pere</cp:lastModifiedBy>
  <cp:revision>271</cp:revision>
  <cp:lastPrinted>2019-07-11T08:57:54Z</cp:lastPrinted>
  <dcterms:created xsi:type="dcterms:W3CDTF">2011-11-02T09:59:30Z</dcterms:created>
  <dcterms:modified xsi:type="dcterms:W3CDTF">2019-07-16T01:26:39Z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0x01010082EE13CC5E778A49AC92FD5E9EA9DE44</vt:lpwstr>
  </property>
</Properties>
</file>