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4"/>
  </p:sldMasterIdLst>
  <p:notesMasterIdLst>
    <p:notesMasterId r:id="rId30"/>
  </p:notesMasterIdLst>
  <p:sldIdLst>
    <p:sldId id="256" r:id="rId15"/>
    <p:sldId id="272" r:id="rId16"/>
    <p:sldId id="258" r:id="rId17"/>
    <p:sldId id="273" r:id="rId18"/>
    <p:sldId id="267" r:id="rId19"/>
    <p:sldId id="268" r:id="rId20"/>
    <p:sldId id="277" r:id="rId21"/>
    <p:sldId id="278" r:id="rId22"/>
    <p:sldId id="279" r:id="rId23"/>
    <p:sldId id="260" r:id="rId24"/>
    <p:sldId id="261" r:id="rId25"/>
    <p:sldId id="270" r:id="rId26"/>
    <p:sldId id="263" r:id="rId27"/>
    <p:sldId id="264" r:id="rId28"/>
    <p:sldId id="265" r:id="rId29"/>
  </p:sldIdLst>
  <p:sldSz cx="10287000" cy="6858000" type="35mm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BCC1"/>
    <a:srgbClr val="B8E1DD"/>
    <a:srgbClr val="00A99A"/>
    <a:srgbClr val="5F5F5F"/>
    <a:srgbClr val="70C8BE"/>
    <a:srgbClr val="9F6CA1"/>
    <a:srgbClr val="63CDF6"/>
    <a:srgbClr val="00AEEF"/>
    <a:srgbClr val="E31837"/>
    <a:srgbClr val="88C5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612" y="78"/>
      </p:cViewPr>
      <p:guideLst>
        <p:guide orient="horz" pos="2160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slide" Target="slides/slide7.xml"/><Relationship Id="rId34" Type="http://schemas.openxmlformats.org/officeDocument/2006/relationships/tableStyles" Target="tableStyles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10.xml"/><Relationship Id="rId32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10" Type="http://schemas.openxmlformats.org/officeDocument/2006/relationships/customXml" Target="../customXml/item10.xml"/><Relationship Id="rId19" Type="http://schemas.openxmlformats.org/officeDocument/2006/relationships/slide" Target="slides/slide5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C142D-4652-4010-A738-31F642784F92}" type="datetimeFigureOut">
              <a:rPr lang="en-US" smtClean="0"/>
              <a:t>7/16/2018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746125"/>
            <a:ext cx="55895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5FE2-EDE9-49F5-A20A-547CEF403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8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705FE2-EDE9-49F5-A20A-547CEF40302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78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8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11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8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8" y="6165850"/>
            <a:ext cx="1941512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10287000" cy="5753100"/>
          </a:xfrm>
          <a:prstGeom prst="rect">
            <a:avLst/>
          </a:prstGeom>
          <a:solidFill>
            <a:srgbClr val="78BCC1"/>
          </a:solidFill>
          <a:ln>
            <a:noFill/>
          </a:ln>
        </p:spPr>
        <p:txBody>
          <a:bodyPr wrap="none" lIns="180000" tIns="18000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37931725" indent="-37474525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2400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534988" y="404813"/>
            <a:ext cx="4032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2400" dirty="0">
                <a:cs typeface="Arial" charset="0"/>
              </a:rPr>
              <a:t>July 2018</a:t>
            </a:r>
          </a:p>
          <a:p>
            <a:pPr eaLnBrk="1" hangingPunct="1"/>
            <a:r>
              <a:rPr lang="en-GB" altLang="en-US" sz="2400" dirty="0">
                <a:solidFill>
                  <a:schemeClr val="bg1"/>
                </a:solidFill>
                <a:cs typeface="Arial" charset="0"/>
              </a:rPr>
              <a:t>Core epidemiology slides</a:t>
            </a:r>
            <a:endParaRPr lang="en-US" altLang="en-US" sz="2400" dirty="0">
              <a:solidFill>
                <a:schemeClr val="bg1"/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10DF8E-0E87-470B-94D8-36472727B397}"/>
              </a:ext>
            </a:extLst>
          </p:cNvPr>
          <p:cNvGrpSpPr/>
          <p:nvPr/>
        </p:nvGrpSpPr>
        <p:grpSpPr>
          <a:xfrm>
            <a:off x="606425" y="730250"/>
            <a:ext cx="9585325" cy="5118238"/>
            <a:chOff x="606425" y="730250"/>
            <a:chExt cx="9585325" cy="5118238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100" dirty="0">
                  <a:latin typeface="Arial Bold" charset="0"/>
                </a:rPr>
                <a:t>Adults and children estimated to be living with HIV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n-US" altLang="en-US" sz="2100" dirty="0">
                  <a:latin typeface="Arial Bold" charset="0"/>
                </a:rPr>
                <a:t> 2017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5FB83C7-44FF-41C1-A9F4-B57F0CB3C7FE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08488"/>
              <a:chOff x="1246894" y="1504950"/>
              <a:chExt cx="8029861" cy="4408488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0243" name="Rectangle 2"/>
              <p:cNvSpPr>
                <a:spLocks noChangeArrowheads="1"/>
              </p:cNvSpPr>
              <p:nvPr/>
            </p:nvSpPr>
            <p:spPr bwMode="auto">
              <a:xfrm>
                <a:off x="1555750" y="5516563"/>
                <a:ext cx="7418388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eaLnBrk="1" hangingPunct="1"/>
                <a:r>
                  <a:rPr lang="en-US" altLang="en-US" sz="2000" b="1" dirty="0"/>
                  <a:t>Total: 36.9 million</a:t>
                </a:r>
                <a:r>
                  <a:rPr lang="en-US" altLang="en-US" sz="2000" dirty="0"/>
                  <a:t>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[31.1 million–43.9 million]</a:t>
                </a:r>
                <a:endParaRPr lang="en-US" altLang="en-US" sz="2000" dirty="0">
                  <a:solidFill>
                    <a:srgbClr val="7F7F7F"/>
                  </a:solidFill>
                </a:endParaRPr>
              </a:p>
            </p:txBody>
          </p:sp>
          <p:sp>
            <p:nvSpPr>
              <p:cNvPr id="10244" name="Rectangle 27"/>
              <p:cNvSpPr>
                <a:spLocks noChangeArrowheads="1"/>
              </p:cNvSpPr>
              <p:nvPr/>
            </p:nvSpPr>
            <p:spPr bwMode="auto">
              <a:xfrm>
                <a:off x="4251325" y="3082945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200" b="1" dirty="0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220 000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[150 000–300 000]</a:t>
                </a:r>
              </a:p>
            </p:txBody>
          </p:sp>
          <p:sp>
            <p:nvSpPr>
              <p:cNvPr id="10245" name="Rectangle 28"/>
              <p:cNvSpPr>
                <a:spLocks noChangeArrowheads="1"/>
              </p:cNvSpPr>
              <p:nvPr/>
            </p:nvSpPr>
            <p:spPr bwMode="auto">
              <a:xfrm>
                <a:off x="3831730" y="3587001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200" b="1" dirty="0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6.1 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[4.4 million–8.1 million]</a:t>
                </a:r>
              </a:p>
            </p:txBody>
          </p:sp>
          <p:sp>
            <p:nvSpPr>
              <p:cNvPr id="10246" name="Rectangle 29"/>
              <p:cNvSpPr>
                <a:spLocks noChangeArrowheads="1"/>
              </p:cNvSpPr>
              <p:nvPr/>
            </p:nvSpPr>
            <p:spPr bwMode="auto">
              <a:xfrm>
                <a:off x="5800346" y="1991781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200" b="1" dirty="0"/>
                  <a:t>Eastern Europe </a:t>
                </a:r>
                <a:br>
                  <a:rPr lang="en-US" altLang="en-US" sz="1200" b="1" dirty="0"/>
                </a:br>
                <a:r>
                  <a:rPr lang="en-US" altLang="en-US" sz="1200" b="1" dirty="0"/>
                  <a:t>and central Asia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1.4 million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[1.3 million–1.6 million]</a:t>
                </a:r>
              </a:p>
            </p:txBody>
          </p:sp>
          <p:sp>
            <p:nvSpPr>
              <p:cNvPr id="10247" name="Rectangle 30"/>
              <p:cNvSpPr>
                <a:spLocks noChangeArrowheads="1"/>
              </p:cNvSpPr>
              <p:nvPr/>
            </p:nvSpPr>
            <p:spPr bwMode="auto">
              <a:xfrm>
                <a:off x="6765546" y="3844394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200" b="1" dirty="0"/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5.2 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[4.1 million–6.7 million]</a:t>
                </a:r>
              </a:p>
            </p:txBody>
          </p:sp>
          <p:sp>
            <p:nvSpPr>
              <p:cNvPr id="1024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200" b="1" dirty="0"/>
                  <a:t>North America and western and central Europe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2.2 million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[1.9 million–2.4 million]</a:t>
                </a:r>
              </a:p>
            </p:txBody>
          </p:sp>
          <p:sp>
            <p:nvSpPr>
              <p:cNvPr id="10249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1.8 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[1.5 million–2.3 million]</a:t>
                </a:r>
              </a:p>
            </p:txBody>
          </p:sp>
          <p:sp>
            <p:nvSpPr>
              <p:cNvPr id="10250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en-US" altLang="en-US" sz="1200" b="1" dirty="0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19.6 million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[17.5 million–22.0 million]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310 000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[260 000–420 000]</a:t>
                </a: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8B98607-0A29-4BF6-994C-E7C7A43B7331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2100" spc="-30" dirty="0">
                  <a:latin typeface="Arial Bold" charset="0"/>
                </a:rPr>
                <a:t>Estimated number of adults and children newly infected with HIV </a:t>
              </a:r>
              <a:r>
                <a:rPr lang="en-US" altLang="en-US" sz="2100" b="1" spc="-30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n-US" altLang="en-US" sz="2100" spc="-30" dirty="0">
                  <a:latin typeface="Arial Bold" charset="0"/>
                </a:rPr>
                <a:t> 2017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0670FBB-07B0-45B1-9501-79D4E93D40D2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1267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/>
                  <a:t>Total: 1.8 million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[1.4 million–2.4 million]</a:t>
                </a:r>
              </a:p>
            </p:txBody>
          </p:sp>
          <p:sp>
            <p:nvSpPr>
              <p:cNvPr id="11268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18 000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[10 000–31 000]</a:t>
                </a:r>
              </a:p>
            </p:txBody>
          </p:sp>
          <p:sp>
            <p:nvSpPr>
              <p:cNvPr id="11269" name="Rectangle 28"/>
              <p:cNvSpPr>
                <a:spLocks noChangeArrowheads="1"/>
              </p:cNvSpPr>
              <p:nvPr/>
            </p:nvSpPr>
            <p:spPr bwMode="auto">
              <a:xfrm>
                <a:off x="3828088" y="3587416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370 000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[220 000–570 000]</a:t>
                </a:r>
              </a:p>
            </p:txBody>
          </p:sp>
          <p:sp>
            <p:nvSpPr>
              <p:cNvPr id="11270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Europe </a:t>
                </a:r>
                <a:br>
                  <a:rPr lang="en-US" altLang="en-US" sz="1200" b="1" dirty="0"/>
                </a:br>
                <a:r>
                  <a:rPr lang="en-US" altLang="en-US" sz="1200" b="1" dirty="0"/>
                  <a:t>and central Asia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130 000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[120 000–150 000]</a:t>
                </a:r>
              </a:p>
            </p:txBody>
          </p:sp>
          <p:sp>
            <p:nvSpPr>
              <p:cNvPr id="11271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280 000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[210 000–390 000]</a:t>
                </a:r>
              </a:p>
            </p:txBody>
          </p:sp>
          <p:sp>
            <p:nvSpPr>
              <p:cNvPr id="11272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North America and western and central Europe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70 000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[57 000–84 000]</a:t>
                </a:r>
              </a:p>
            </p:txBody>
          </p:sp>
          <p:sp>
            <p:nvSpPr>
              <p:cNvPr id="11274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800 000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[650 000–1.0 million]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100 000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[77 000–130 000]</a:t>
                </a:r>
              </a:p>
            </p:txBody>
          </p:sp>
          <p:sp>
            <p:nvSpPr>
              <p:cNvPr id="14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15 000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[11 000–26 000]</a:t>
                </a:r>
              </a:p>
            </p:txBody>
          </p:sp>
        </p:grp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B3D4F6B-C5DC-489D-A44F-41BC210D7994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29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100" b="1" dirty="0">
                  <a:latin typeface="Arial Bold" panose="020B0704020202020204" pitchFamily="34" charset="0"/>
                  <a:cs typeface="Arial Bold" panose="020B0704020202020204" pitchFamily="34" charset="0"/>
                </a:rPr>
                <a:t>Estimated adult and child deaths from AIDS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panose="020B0704020202020204" pitchFamily="34" charset="0"/>
                  <a:cs typeface="Arial Bold" panose="020B0704020202020204" pitchFamily="34" charset="0"/>
                  <a:sym typeface="Webdings" pitchFamily="18" charset="2"/>
                </a:rPr>
                <a:t></a:t>
              </a:r>
              <a:r>
                <a:rPr lang="en-US" altLang="en-US" sz="2100" b="1" dirty="0">
                  <a:latin typeface="Arial Bold" panose="020B0704020202020204" pitchFamily="34" charset="0"/>
                  <a:cs typeface="Arial Bold" panose="020B0704020202020204" pitchFamily="34" charset="0"/>
                </a:rPr>
                <a:t> 2017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5D7F0D4-050B-4FBC-BAA5-E9C1A55B48D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2291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>
                    <a:latin typeface="Arial Bold" panose="020B0704020202020204" pitchFamily="34" charset="0"/>
                    <a:cs typeface="Arial Bold" panose="020B0704020202020204" pitchFamily="34" charset="0"/>
                  </a:rPr>
                  <a:t>Total: 940 000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[670 000–1.3 million]</a:t>
                </a:r>
              </a:p>
            </p:txBody>
          </p:sp>
          <p:sp>
            <p:nvSpPr>
              <p:cNvPr id="12292" name="Rectangle 27"/>
              <p:cNvSpPr>
                <a:spLocks noChangeArrowheads="1"/>
              </p:cNvSpPr>
              <p:nvPr/>
            </p:nvSpPr>
            <p:spPr bwMode="auto">
              <a:xfrm>
                <a:off x="4251325" y="3084521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9800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[6400–15 000]</a:t>
                </a:r>
              </a:p>
            </p:txBody>
          </p:sp>
          <p:sp>
            <p:nvSpPr>
              <p:cNvPr id="12293" name="Rectangle 28"/>
              <p:cNvSpPr>
                <a:spLocks noChangeArrowheads="1"/>
              </p:cNvSpPr>
              <p:nvPr/>
            </p:nvSpPr>
            <p:spPr bwMode="auto">
              <a:xfrm>
                <a:off x="3828088" y="3586168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280 000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[180 000–410 000]</a:t>
                </a:r>
              </a:p>
            </p:txBody>
          </p:sp>
          <p:sp>
            <p:nvSpPr>
              <p:cNvPr id="12294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Europe </a:t>
                </a:r>
                <a:br>
                  <a:rPr lang="en-US" altLang="en-US" sz="1200" b="1" dirty="0"/>
                </a:br>
                <a:r>
                  <a:rPr lang="en-US" altLang="en-US" sz="1200" b="1" dirty="0"/>
                  <a:t>and central Asia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34 000 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[25 000–41 000]</a:t>
                </a:r>
              </a:p>
            </p:txBody>
          </p:sp>
          <p:sp>
            <p:nvSpPr>
              <p:cNvPr id="12295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170 000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[110 000–280 000]</a:t>
                </a:r>
              </a:p>
            </p:txBody>
          </p:sp>
          <p:sp>
            <p:nvSpPr>
              <p:cNvPr id="12296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43711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North America and western and central Europe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13 000 </a:t>
                </a:r>
              </a:p>
              <a:p>
                <a:pPr algn="ctr" eaLnBrk="1" hangingPunct="1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[9900–18 000]</a:t>
                </a:r>
              </a:p>
            </p:txBody>
          </p:sp>
          <p:sp>
            <p:nvSpPr>
              <p:cNvPr id="12298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380 000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[300 000–510 000]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37 000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[26 000–51 000]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[7100–17 000]</a:t>
                </a: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032AE43-FAFE-4A86-A6C3-2AB8AB3348A8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3315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100" b="1" dirty="0">
                  <a:latin typeface="Arial Bold" panose="020B0704020202020204" pitchFamily="34" charset="0"/>
                  <a:cs typeface="Arial Bold" panose="020B0704020202020204" pitchFamily="34" charset="0"/>
                </a:rPr>
                <a:t>Children (&lt;15 years) estimated to be living with HIV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panose="020B0704020202020204" pitchFamily="34" charset="0"/>
                  <a:cs typeface="Arial Bold" panose="020B0704020202020204" pitchFamily="34" charset="0"/>
                  <a:sym typeface="Webdings" pitchFamily="18" charset="2"/>
                </a:rPr>
                <a:t></a:t>
              </a:r>
              <a:r>
                <a:rPr lang="en-US" altLang="en-US" sz="2100" b="1" dirty="0">
                  <a:latin typeface="Arial Bold" panose="020B0704020202020204" pitchFamily="34" charset="0"/>
                  <a:cs typeface="Arial Bold" panose="020B0704020202020204" pitchFamily="34" charset="0"/>
                </a:rPr>
                <a:t> 2017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7EA502A-E94C-45DC-B39C-781EE1A89FB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3316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>
                    <a:latin typeface="Arial Bold" panose="020B0704020202020204" pitchFamily="34" charset="0"/>
                    <a:cs typeface="Arial Bold" panose="020B0704020202020204" pitchFamily="34" charset="0"/>
                  </a:rPr>
                  <a:t>Total: 1.8 million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[1.3 million–2.4 million]</a:t>
                </a:r>
              </a:p>
            </p:txBody>
          </p:sp>
          <p:sp>
            <p:nvSpPr>
              <p:cNvPr id="13317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8200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[6000–11 000]</a:t>
                </a:r>
              </a:p>
            </p:txBody>
          </p:sp>
          <p:sp>
            <p:nvSpPr>
              <p:cNvPr id="13318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500 000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[320 000–690 000]</a:t>
                </a:r>
              </a:p>
            </p:txBody>
          </p:sp>
          <p:sp>
            <p:nvSpPr>
              <p:cNvPr id="13319" name="Rectangle 29"/>
              <p:cNvSpPr>
                <a:spLocks noChangeArrowheads="1"/>
              </p:cNvSpPr>
              <p:nvPr/>
            </p:nvSpPr>
            <p:spPr bwMode="auto">
              <a:xfrm>
                <a:off x="5800346" y="1995017"/>
                <a:ext cx="1739900" cy="4642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Europe </a:t>
                </a:r>
                <a:br>
                  <a:rPr lang="en-US" altLang="en-US" sz="1200" b="1" dirty="0"/>
                </a:br>
                <a:r>
                  <a:rPr lang="en-US" altLang="en-US" sz="1200" b="1" dirty="0"/>
                  <a:t>and central Asia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3320" name="Rectangle 30"/>
              <p:cNvSpPr>
                <a:spLocks noChangeArrowheads="1"/>
              </p:cNvSpPr>
              <p:nvPr/>
            </p:nvSpPr>
            <p:spPr bwMode="auto">
              <a:xfrm>
                <a:off x="6765546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110 000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[82 000–150 000]</a:t>
                </a:r>
              </a:p>
            </p:txBody>
          </p:sp>
          <p:sp>
            <p:nvSpPr>
              <p:cNvPr id="13321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North America and western and central Europe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3323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1.2 million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[880 000–1.4 million]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27 000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[19 000–36 000]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9900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[7400–15 000]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5397451-9567-4A17-B01F-F6DCD373E8E9}"/>
                </a:ext>
              </a:extLst>
            </p:cNvPr>
            <p:cNvSpPr txBox="1"/>
            <p:nvPr/>
          </p:nvSpPr>
          <p:spPr>
            <a:xfrm>
              <a:off x="608400" y="5940000"/>
              <a:ext cx="27238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>
                  <a:latin typeface="Arial Narrow" panose="020B0606020202030204" pitchFamily="34" charset="0"/>
                </a:rPr>
                <a:t>*Estimates for children are not published because of small numbers.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DE82EDC-1276-4F42-84D4-097791360836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433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2100" spc="-30" dirty="0">
                  <a:latin typeface="Arial Bold" charset="0"/>
                </a:rPr>
                <a:t>Estimated number of children (&lt;15 years) newly infected with HIV </a:t>
              </a:r>
              <a:r>
                <a:rPr lang="en-US" altLang="en-US" sz="2100" b="1" spc="-30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n-US" altLang="en-US" sz="2100" spc="-30" dirty="0">
                  <a:latin typeface="Arial Bold" charset="0"/>
                </a:rPr>
                <a:t> 2017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A6EF85E-4FEA-4E02-B2E5-9C1CED633E99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4340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/>
                  <a:t>Total: 180 000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[110 000–260 000]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1300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[780–1900]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67 000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[36 000–100 000]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38" y="1995017"/>
                <a:ext cx="1739900" cy="4642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Europe </a:t>
                </a:r>
                <a:br>
                  <a:rPr lang="en-US" altLang="en-US" sz="1200" b="1" dirty="0"/>
                </a:br>
                <a:r>
                  <a:rPr lang="en-US" altLang="en-US" sz="1200" b="1" dirty="0"/>
                  <a:t>and central Asia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38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10 000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[7400–14 000]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North America and western and central Europe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92 000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[61 000–130 000]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2400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[1800–3600]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1100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[710 – 1900]</a:t>
                </a:r>
              </a:p>
            </p:txBody>
          </p:sp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5D2F4C63-E89C-4A1B-BFCB-62E0E8C7026B}"/>
                </a:ext>
              </a:extLst>
            </p:cNvPr>
            <p:cNvSpPr txBox="1"/>
            <p:nvPr/>
          </p:nvSpPr>
          <p:spPr>
            <a:xfrm>
              <a:off x="608400" y="5940000"/>
              <a:ext cx="27238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>
                  <a:latin typeface="Arial Narrow" panose="020B0606020202030204" pitchFamily="34" charset="0"/>
                </a:rPr>
                <a:t>*Estimates for children are not published because of small numbers.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15B6619-95A4-46F1-A105-CF8578188348}"/>
              </a:ext>
            </a:extLst>
          </p:cNvPr>
          <p:cNvGrpSpPr/>
          <p:nvPr/>
        </p:nvGrpSpPr>
        <p:grpSpPr>
          <a:xfrm>
            <a:off x="606425" y="730250"/>
            <a:ext cx="9585325" cy="5425194"/>
            <a:chOff x="606425" y="730250"/>
            <a:chExt cx="9585325" cy="5425194"/>
          </a:xfrm>
        </p:grpSpPr>
        <p:sp>
          <p:nvSpPr>
            <p:cNvPr id="153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100" dirty="0">
                  <a:latin typeface="Arial Bold" charset="0"/>
                </a:rPr>
                <a:t>Estimated deaths in children (&lt;15 years) from AIDS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n-US" altLang="en-US" sz="2100" dirty="0">
                  <a:latin typeface="Arial Bold" charset="0"/>
                </a:rPr>
                <a:t> 2017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C4D03D2-15DB-40AB-8DC1-FCC68997BDBF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5363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/>
                <a:r>
                  <a:rPr lang="en-US" altLang="en-US" sz="2000" b="1" dirty="0"/>
                  <a:t>Total: 110 000 </a:t>
                </a:r>
                <a:r>
                  <a:rPr lang="en-US" altLang="en-US" dirty="0">
                    <a:solidFill>
                      <a:srgbClr val="4D4D4D"/>
                    </a:solidFill>
                  </a:rPr>
                  <a:t>[63 000–160 000]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Middle East and North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800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[500–1200]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Western and central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45 000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[24 000–69 000]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54" y="1996040"/>
                <a:ext cx="1739900" cy="4642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Europe </a:t>
                </a:r>
                <a:br>
                  <a:rPr lang="en-US" altLang="en-US" sz="1200" b="1" dirty="0"/>
                </a:br>
                <a:r>
                  <a:rPr lang="en-US" altLang="en-US" sz="1200" b="1" dirty="0"/>
                  <a:t>and central Asia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54" y="3841453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Asia and the Pacific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6400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[4100–10 000]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North America and western and central Europe</a:t>
                </a:r>
              </a:p>
              <a:p>
                <a:pPr algn="ctr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Eastern and southern Africa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GB" altLang="en-US" sz="1400" b="1" dirty="0"/>
                  <a:t>52 000</a:t>
                </a:r>
                <a:endParaRPr lang="en-US" altLang="en-US" sz="1400" b="1" dirty="0"/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[31 000–78 000]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Latin America 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1700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[1200–2600]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>
                  <a:lnSpc>
                    <a:spcPct val="75000"/>
                  </a:lnSpc>
                </a:pPr>
                <a:r>
                  <a:rPr lang="en-US" altLang="en-US" sz="1200" b="1" dirty="0"/>
                  <a:t>Caribbean</a:t>
                </a:r>
              </a:p>
              <a:p>
                <a:pPr algn="ctr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en-US" altLang="en-US" sz="1400" b="1" dirty="0"/>
                  <a:t>700</a:t>
                </a:r>
              </a:p>
              <a:p>
                <a:pPr algn="ctr">
                  <a:lnSpc>
                    <a:spcPct val="60000"/>
                  </a:lnSpc>
                </a:pPr>
                <a:r>
                  <a:rPr lang="en-US" altLang="en-US" sz="1000" b="1" dirty="0">
                    <a:solidFill>
                      <a:srgbClr val="5F5F5F"/>
                    </a:solidFill>
                    <a:latin typeface="Arial Narrow" pitchFamily="34" charset="0"/>
                  </a:rPr>
                  <a:t>[&lt;500 – 1300]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9521B1-535F-4731-9EA5-5C066B4086FF}"/>
                </a:ext>
              </a:extLst>
            </p:cNvPr>
            <p:cNvSpPr txBox="1"/>
            <p:nvPr/>
          </p:nvSpPr>
          <p:spPr>
            <a:xfrm>
              <a:off x="608400" y="5940000"/>
              <a:ext cx="27238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800" dirty="0">
                  <a:latin typeface="Arial Narrow" panose="020B0606020202030204" pitchFamily="34" charset="0"/>
                </a:rPr>
                <a:t>*Estimates for children are not published because of small numbers.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06425" y="730250"/>
            <a:ext cx="9585325" cy="4768850"/>
            <a:chOff x="606425" y="730250"/>
            <a:chExt cx="9585325" cy="4768850"/>
          </a:xfrm>
        </p:grpSpPr>
        <p:sp>
          <p:nvSpPr>
            <p:cNvPr id="5123" name="Text Box 3"/>
            <p:cNvSpPr txBox="1">
              <a:spLocks noChangeArrowheads="1"/>
            </p:cNvSpPr>
            <p:nvPr/>
          </p:nvSpPr>
          <p:spPr bwMode="auto">
            <a:xfrm>
              <a:off x="5913240" y="1628800"/>
              <a:ext cx="3665537" cy="384194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>
              <a:spAutoFit/>
            </a:bodyPr>
            <a:lstStyle>
              <a:lvl1pPr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457200" eaLnBrk="0" hangingPunct="0"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63850" algn="l"/>
                  <a:tab pos="65786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ts val="2125"/>
                </a:lnSpc>
                <a:defRPr/>
              </a:pPr>
              <a:r>
                <a:rPr lang="en-GB" altLang="en-US" sz="1600" dirty="0">
                  <a:ea typeface="MS PGothic" pitchFamily="34" charset="-128"/>
                  <a:cs typeface="Arial" charset="0"/>
                </a:rPr>
                <a:t>36.9 million </a:t>
              </a:r>
              <a:r>
                <a:rPr lang="en-GB" altLang="en-US" sz="1600" dirty="0">
                  <a:solidFill>
                    <a:srgbClr val="7F7F7F"/>
                  </a:solidFill>
                  <a:ea typeface="MS PGothic" pitchFamily="34" charset="-128"/>
                  <a:cs typeface="Arial" charset="0"/>
                </a:rPr>
                <a:t>[31.1 million–43.9 million] </a:t>
              </a:r>
            </a:p>
            <a:p>
              <a:pPr>
                <a:lnSpc>
                  <a:spcPts val="2125"/>
                </a:lnSpc>
                <a:defRPr/>
              </a:pPr>
              <a:r>
                <a:rPr lang="en-GB" altLang="en-US" sz="1600" dirty="0">
                  <a:ea typeface="MS PGothic" pitchFamily="34" charset="-128"/>
                  <a:cs typeface="Arial" charset="0"/>
                </a:rPr>
                <a:t>35.1 million </a:t>
              </a:r>
              <a:r>
                <a:rPr lang="en-GB" altLang="en-US" sz="1600" dirty="0">
                  <a:solidFill>
                    <a:srgbClr val="7F7F7F"/>
                  </a:solidFill>
                  <a:ea typeface="MS PGothic" pitchFamily="34" charset="-128"/>
                  <a:cs typeface="Arial" charset="0"/>
                </a:rPr>
                <a:t>[29.6 million–41.7 million]</a:t>
              </a:r>
              <a:endParaRPr lang="en-US" altLang="en-US" sz="1600" dirty="0">
                <a:solidFill>
                  <a:srgbClr val="7F7F7F"/>
                </a:solidFill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r>
                <a:rPr lang="en-GB" altLang="en-US" sz="1600" dirty="0">
                  <a:ea typeface="MS PGothic" pitchFamily="34" charset="-128"/>
                  <a:cs typeface="Arial" charset="0"/>
                </a:rPr>
                <a:t>18.2 million</a:t>
              </a:r>
              <a:r>
                <a:rPr lang="en-GB" altLang="en-US" sz="1600" dirty="0">
                  <a:solidFill>
                    <a:srgbClr val="FF0000"/>
                  </a:solidFill>
                  <a:ea typeface="MS PGothic" pitchFamily="34" charset="-128"/>
                  <a:cs typeface="Arial" charset="0"/>
                </a:rPr>
                <a:t> </a:t>
              </a:r>
              <a:r>
                <a:rPr lang="en-GB" altLang="en-US" sz="1600" dirty="0">
                  <a:solidFill>
                    <a:srgbClr val="7F7F7F"/>
                  </a:solidFill>
                  <a:ea typeface="MS PGothic" pitchFamily="34" charset="-128"/>
                  <a:cs typeface="Arial" charset="0"/>
                </a:rPr>
                <a:t>[15.6 million–21.4 million]</a:t>
              </a:r>
              <a:endParaRPr lang="en-US" altLang="en-US" sz="1600" dirty="0">
                <a:solidFill>
                  <a:srgbClr val="7F7F7F"/>
                </a:solidFill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r>
                <a:rPr lang="en-US" altLang="en-US" sz="1600" dirty="0">
                  <a:ea typeface="MS PGothic" pitchFamily="34" charset="-128"/>
                  <a:cs typeface="Arial" charset="0"/>
                </a:rPr>
                <a:t>1.8 million </a:t>
              </a:r>
              <a:r>
                <a:rPr lang="en-US" altLang="en-US" sz="1600" dirty="0">
                  <a:solidFill>
                    <a:srgbClr val="7F7F7F"/>
                  </a:solidFill>
                  <a:ea typeface="MS PGothic" pitchFamily="34" charset="-128"/>
                  <a:cs typeface="Arial" charset="0"/>
                </a:rPr>
                <a:t>[1.3 million–2.4 million]</a:t>
              </a:r>
            </a:p>
            <a:p>
              <a:pPr>
                <a:lnSpc>
                  <a:spcPts val="2125"/>
                </a:lnSpc>
                <a:defRPr/>
              </a:pPr>
              <a:endParaRPr lang="en-US" altLang="en-US" sz="1600" dirty="0"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endParaRPr lang="en-US" altLang="en-US" sz="1600" dirty="0"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r>
                <a:rPr lang="en-US" altLang="en-US" sz="1600" dirty="0">
                  <a:ea typeface="MS PGothic" pitchFamily="34" charset="-128"/>
                  <a:cs typeface="Arial" charset="0"/>
                </a:rPr>
                <a:t>1.8 million </a:t>
              </a:r>
              <a:r>
                <a:rPr lang="en-US" altLang="en-US" sz="1600" dirty="0">
                  <a:solidFill>
                    <a:srgbClr val="7F7F7F"/>
                  </a:solidFill>
                  <a:ea typeface="MS PGothic" pitchFamily="34" charset="-128"/>
                  <a:cs typeface="Arial" charset="0"/>
                </a:rPr>
                <a:t>[1.4 million–2.4 million]</a:t>
              </a:r>
              <a:br>
                <a:rPr lang="en-US" altLang="en-US" sz="1600" dirty="0">
                  <a:ea typeface="MS PGothic" pitchFamily="34" charset="-128"/>
                  <a:cs typeface="Arial" charset="0"/>
                </a:rPr>
              </a:br>
              <a:r>
                <a:rPr lang="en-GB" altLang="en-US" sz="1600" dirty="0">
                  <a:ea typeface="MS PGothic" pitchFamily="34" charset="-128"/>
                  <a:cs typeface="Arial" charset="0"/>
                </a:rPr>
                <a:t>1.6 million </a:t>
              </a:r>
              <a:r>
                <a:rPr lang="en-GB" altLang="en-US" sz="1600" dirty="0">
                  <a:solidFill>
                    <a:srgbClr val="7F7F7F"/>
                  </a:solidFill>
                  <a:ea typeface="MS PGothic" pitchFamily="34" charset="-128"/>
                  <a:cs typeface="Arial" charset="0"/>
                </a:rPr>
                <a:t>[1.3 million–2.1 million] </a:t>
              </a:r>
            </a:p>
            <a:p>
              <a:pPr>
                <a:lnSpc>
                  <a:spcPts val="2125"/>
                </a:lnSpc>
                <a:defRPr/>
              </a:pPr>
              <a:r>
                <a:rPr lang="en-US" altLang="en-US" sz="1600" dirty="0">
                  <a:solidFill>
                    <a:srgbClr val="000000"/>
                  </a:solidFill>
                  <a:ea typeface="MS PGothic" pitchFamily="34" charset="-128"/>
                  <a:cs typeface="Arial" charset="0"/>
                </a:rPr>
                <a:t>180 000 </a:t>
              </a:r>
              <a:r>
                <a:rPr lang="en-US" altLang="en-US" sz="1600" dirty="0">
                  <a:solidFill>
                    <a:srgbClr val="7F7F7F"/>
                  </a:solidFill>
                  <a:ea typeface="MS PGothic" pitchFamily="34" charset="-128"/>
                  <a:cs typeface="Arial" charset="0"/>
                </a:rPr>
                <a:t>[110 000–260 000]</a:t>
              </a:r>
            </a:p>
            <a:p>
              <a:pPr>
                <a:lnSpc>
                  <a:spcPts val="2125"/>
                </a:lnSpc>
                <a:defRPr/>
              </a:pPr>
              <a:endParaRPr lang="en-US" altLang="en-US" sz="1600" dirty="0"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endParaRPr lang="en-US" altLang="en-US" sz="1600" dirty="0">
                <a:ea typeface="MS PGothic" pitchFamily="34" charset="-128"/>
                <a:cs typeface="Arial" charset="0"/>
              </a:endParaRPr>
            </a:p>
            <a:p>
              <a:pPr>
                <a:lnSpc>
                  <a:spcPts val="2125"/>
                </a:lnSpc>
                <a:defRPr/>
              </a:pPr>
              <a:r>
                <a:rPr lang="en-US" altLang="en-US" sz="1600" dirty="0">
                  <a:ea typeface="MS PGothic" pitchFamily="34" charset="-128"/>
                  <a:cs typeface="Arial" charset="0"/>
                </a:rPr>
                <a:t>940 000 </a:t>
              </a:r>
              <a:r>
                <a:rPr lang="en-US" altLang="en-US" sz="1600" dirty="0">
                  <a:solidFill>
                    <a:srgbClr val="7F7F7F"/>
                  </a:solidFill>
                  <a:ea typeface="MS PGothic" pitchFamily="34" charset="-128"/>
                  <a:cs typeface="Arial" charset="0"/>
                </a:rPr>
                <a:t>[670 000–1.3 million]</a:t>
              </a:r>
              <a:br>
                <a:rPr lang="en-US" altLang="en-US" sz="1600" dirty="0">
                  <a:ea typeface="MS PGothic" pitchFamily="34" charset="-128"/>
                  <a:cs typeface="Arial" charset="0"/>
                </a:rPr>
              </a:br>
              <a:r>
                <a:rPr lang="en-GB" altLang="en-US" sz="1600" dirty="0">
                  <a:ea typeface="MS PGothic" pitchFamily="34" charset="-128"/>
                  <a:cs typeface="Arial" charset="0"/>
                </a:rPr>
                <a:t>830 000 </a:t>
              </a:r>
              <a:r>
                <a:rPr lang="en-GB" altLang="en-US" sz="1600" dirty="0">
                  <a:solidFill>
                    <a:srgbClr val="7F7F7F"/>
                  </a:solidFill>
                  <a:ea typeface="MS PGothic" pitchFamily="34" charset="-128"/>
                  <a:cs typeface="Arial" charset="0"/>
                </a:rPr>
                <a:t>[590 000–1.2 million]</a:t>
              </a:r>
            </a:p>
            <a:p>
              <a:pPr>
                <a:lnSpc>
                  <a:spcPts val="2125"/>
                </a:lnSpc>
                <a:defRPr/>
              </a:pPr>
              <a:r>
                <a:rPr lang="en-US" altLang="en-US" sz="1600" dirty="0">
                  <a:ea typeface="MS PGothic" pitchFamily="34" charset="-128"/>
                  <a:cs typeface="Arial" charset="0"/>
                </a:rPr>
                <a:t>110 000 </a:t>
              </a:r>
              <a:r>
                <a:rPr lang="en-US" altLang="en-US" sz="1600" dirty="0">
                  <a:solidFill>
                    <a:srgbClr val="7F7F7F"/>
                  </a:solidFill>
                  <a:ea typeface="MS PGothic" pitchFamily="34" charset="-128"/>
                  <a:cs typeface="Arial" charset="0"/>
                </a:rPr>
                <a:t>[63 000–160 000]</a:t>
              </a:r>
              <a:endParaRPr lang="en-GB" altLang="en-US" sz="1600" dirty="0">
                <a:solidFill>
                  <a:srgbClr val="7F7F7F"/>
                </a:solidFill>
                <a:ea typeface="MS PGothic" pitchFamily="34" charset="-128"/>
                <a:cs typeface="Arial" charset="0"/>
              </a:endParaRPr>
            </a:p>
          </p:txBody>
        </p:sp>
        <p:sp>
          <p:nvSpPr>
            <p:cNvPr id="2" name="Text Box 4"/>
            <p:cNvSpPr txBox="1">
              <a:spLocks noChangeArrowheads="1"/>
            </p:cNvSpPr>
            <p:nvPr/>
          </p:nvSpPr>
          <p:spPr bwMode="auto">
            <a:xfrm>
              <a:off x="1111250" y="1639888"/>
              <a:ext cx="2682875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GB" altLang="en-US" b="1">
                  <a:latin typeface="Arial Bold" charset="0"/>
                </a:rPr>
                <a:t>Number of people living with HIV</a:t>
              </a:r>
              <a:endParaRPr lang="en-US" altLang="en-US" b="1">
                <a:latin typeface="Arial Bold" charset="0"/>
              </a:endParaRPr>
            </a:p>
          </p:txBody>
        </p:sp>
        <p:sp>
          <p:nvSpPr>
            <p:cNvPr id="5124" name="Text Box 5"/>
            <p:cNvSpPr txBox="1">
              <a:spLocks noChangeArrowheads="1"/>
            </p:cNvSpPr>
            <p:nvPr/>
          </p:nvSpPr>
          <p:spPr bwMode="auto">
            <a:xfrm>
              <a:off x="1111250" y="3246438"/>
              <a:ext cx="2682875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b="1" dirty="0">
                  <a:latin typeface="Arial Bold" charset="0"/>
                </a:rPr>
                <a:t>People newly infected </a:t>
              </a:r>
            </a:p>
            <a:p>
              <a:pPr eaLnBrk="1" hangingPunct="1"/>
              <a:r>
                <a:rPr lang="en-US" altLang="en-US" b="1" dirty="0">
                  <a:latin typeface="Arial Bold" charset="0"/>
                </a:rPr>
                <a:t>with HIV in 2017 </a:t>
              </a:r>
            </a:p>
          </p:txBody>
        </p:sp>
        <p:sp>
          <p:nvSpPr>
            <p:cNvPr id="5125" name="Text Box 6"/>
            <p:cNvSpPr txBox="1">
              <a:spLocks noChangeArrowheads="1"/>
            </p:cNvSpPr>
            <p:nvPr/>
          </p:nvSpPr>
          <p:spPr bwMode="auto">
            <a:xfrm>
              <a:off x="1111250" y="4586288"/>
              <a:ext cx="2486025" cy="646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GB" altLang="en-US" b="1" dirty="0">
                  <a:latin typeface="Arial Bold" charset="0"/>
                </a:rPr>
                <a:t>AIDS-related deaths in 2017</a:t>
              </a:r>
              <a:endParaRPr lang="en-US" altLang="en-US" b="1" dirty="0">
                <a:latin typeface="Arial Bold" charset="0"/>
              </a:endParaRPr>
            </a:p>
          </p:txBody>
        </p:sp>
        <p:sp>
          <p:nvSpPr>
            <p:cNvPr id="5127" name="Line 7"/>
            <p:cNvSpPr>
              <a:spLocks noChangeShapeType="1"/>
            </p:cNvSpPr>
            <p:nvPr/>
          </p:nvSpPr>
          <p:spPr bwMode="auto">
            <a:xfrm>
              <a:off x="1200150" y="3025775"/>
              <a:ext cx="8378825" cy="0"/>
            </a:xfrm>
            <a:prstGeom prst="line">
              <a:avLst/>
            </a:prstGeom>
            <a:ln>
              <a:solidFill>
                <a:schemeClr val="accent2"/>
              </a:solidFill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128" name="Line 8"/>
            <p:cNvSpPr>
              <a:spLocks noChangeShapeType="1"/>
            </p:cNvSpPr>
            <p:nvPr/>
          </p:nvSpPr>
          <p:spPr bwMode="auto">
            <a:xfrm>
              <a:off x="1200150" y="4381500"/>
              <a:ext cx="8378825" cy="0"/>
            </a:xfrm>
            <a:prstGeom prst="line">
              <a:avLst/>
            </a:prstGeom>
            <a:ln>
              <a:solidFill>
                <a:schemeClr val="accent2"/>
              </a:solidFill>
              <a:headEnd/>
              <a:tailEnd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" name="TextBox 10"/>
            <p:cNvSpPr txBox="1">
              <a:spLocks noChangeArrowheads="1"/>
            </p:cNvSpPr>
            <p:nvPr/>
          </p:nvSpPr>
          <p:spPr bwMode="auto">
            <a:xfrm>
              <a:off x="3552825" y="1628775"/>
              <a:ext cx="2360613" cy="3870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>
                <a:lnSpc>
                  <a:spcPts val="2125"/>
                </a:lnSpc>
              </a:pPr>
              <a:r>
                <a:rPr lang="en-US" altLang="en-US" sz="1600" dirty="0"/>
                <a:t>Total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en-US" altLang="en-US" sz="1600" dirty="0"/>
                <a:t>Adults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en-US" altLang="en-US" sz="1600" dirty="0"/>
                <a:t>Women (15+ years)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en-US" altLang="en-US" sz="1600" dirty="0"/>
                <a:t>Children (&lt;15 years)</a:t>
              </a:r>
            </a:p>
            <a:p>
              <a:pPr algn="r" eaLnBrk="1" hangingPunct="1">
                <a:lnSpc>
                  <a:spcPts val="2125"/>
                </a:lnSpc>
              </a:pPr>
              <a:endParaRPr lang="en-US" altLang="en-US" sz="1600" dirty="0"/>
            </a:p>
            <a:p>
              <a:pPr algn="r" eaLnBrk="1" hangingPunct="1">
                <a:lnSpc>
                  <a:spcPts val="2125"/>
                </a:lnSpc>
              </a:pPr>
              <a:endParaRPr lang="en-US" altLang="en-US" sz="1600" dirty="0"/>
            </a:p>
            <a:p>
              <a:pPr algn="r" eaLnBrk="1" hangingPunct="1">
                <a:lnSpc>
                  <a:spcPts val="2125"/>
                </a:lnSpc>
              </a:pPr>
              <a:r>
                <a:rPr lang="en-US" altLang="en-US" sz="1600" dirty="0"/>
                <a:t>Total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en-US" altLang="en-US" sz="1600" dirty="0"/>
                <a:t>Adults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en-US" altLang="en-US" sz="1600" dirty="0"/>
                <a:t>Children (&lt;15 years)</a:t>
              </a:r>
            </a:p>
            <a:p>
              <a:pPr algn="r" eaLnBrk="1" hangingPunct="1">
                <a:lnSpc>
                  <a:spcPts val="2125"/>
                </a:lnSpc>
              </a:pPr>
              <a:endParaRPr lang="en-US" altLang="en-US" sz="1600" dirty="0"/>
            </a:p>
            <a:p>
              <a:pPr algn="r" eaLnBrk="1" hangingPunct="1">
                <a:lnSpc>
                  <a:spcPts val="2125"/>
                </a:lnSpc>
              </a:pPr>
              <a:endParaRPr lang="en-US" altLang="en-US" sz="1600" dirty="0"/>
            </a:p>
            <a:p>
              <a:pPr algn="r" eaLnBrk="1" hangingPunct="1">
                <a:lnSpc>
                  <a:spcPts val="2125"/>
                </a:lnSpc>
              </a:pPr>
              <a:r>
                <a:rPr lang="en-US" altLang="en-US" sz="1600" dirty="0"/>
                <a:t>Total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en-US" altLang="en-US" sz="1600" dirty="0"/>
                <a:t>Adults</a:t>
              </a:r>
            </a:p>
            <a:p>
              <a:pPr algn="r" eaLnBrk="1" hangingPunct="1">
                <a:lnSpc>
                  <a:spcPts val="2125"/>
                </a:lnSpc>
              </a:pPr>
              <a:r>
                <a:rPr lang="en-US" altLang="en-US" sz="1600" dirty="0"/>
                <a:t>Children (&lt;15 years)</a:t>
              </a:r>
            </a:p>
          </p:txBody>
        </p:sp>
        <p:sp>
          <p:nvSpPr>
            <p:cNvPr id="512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200" dirty="0">
                  <a:latin typeface="Arial Bold" charset="0"/>
                </a:rPr>
                <a:t>Global summary of the AIDS epidemic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n-US" altLang="en-US" sz="2200" dirty="0">
                  <a:latin typeface="Arial Bold" charset="0"/>
                </a:rPr>
                <a:t>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04397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6425" y="730250"/>
            <a:ext cx="9585325" cy="2859088"/>
            <a:chOff x="606425" y="730250"/>
            <a:chExt cx="9585325" cy="2859088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275"/>
              <a:ext cx="8999538" cy="1643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en-GB" altLang="en-US" b="1" dirty="0">
                  <a:latin typeface="Arial Bold" charset="0"/>
                </a:rPr>
                <a:t>People living with HIV</a:t>
              </a:r>
              <a:r>
                <a:rPr lang="en-GB" altLang="en-US" sz="1600" b="1" dirty="0">
                  <a:latin typeface="Arial Bold" charset="0"/>
                </a:rPr>
                <a:t>	</a:t>
              </a:r>
              <a:r>
                <a:rPr lang="en-GB" altLang="en-US" dirty="0"/>
                <a:t>36.9 million </a:t>
              </a:r>
              <a:r>
                <a:rPr lang="en-GB" altLang="en-US" sz="1600" dirty="0">
                  <a:solidFill>
                    <a:srgbClr val="7F7F7F"/>
                  </a:solidFill>
                </a:rPr>
                <a:t>[31.1 million–43.9 million]</a:t>
              </a:r>
            </a:p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en-US" altLang="en-US" b="1" dirty="0">
                  <a:latin typeface="Arial Bold" charset="0"/>
                </a:rPr>
                <a:t>New HIV infections in 2017 </a:t>
              </a:r>
              <a:r>
                <a:rPr lang="en-US" altLang="en-US" sz="1600" b="1" dirty="0">
                  <a:latin typeface="Arial Bold" charset="0"/>
                </a:rPr>
                <a:t>	</a:t>
              </a:r>
              <a:r>
                <a:rPr lang="en-US" altLang="en-US" dirty="0"/>
                <a:t>1.8 million </a:t>
              </a:r>
              <a:r>
                <a:rPr lang="en-US" altLang="en-US" sz="1600" dirty="0">
                  <a:solidFill>
                    <a:srgbClr val="7F7F7F"/>
                  </a:solidFill>
                </a:rPr>
                <a:t>[1.4 million–2.4 million]</a:t>
              </a:r>
            </a:p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en-GB" altLang="en-US" b="1" dirty="0">
                  <a:latin typeface="Arial Bold" charset="0"/>
                </a:rPr>
                <a:t>AIDS-related deaths in 2017</a:t>
              </a:r>
              <a:r>
                <a:rPr lang="en-US" altLang="en-US" sz="1600" b="1" dirty="0">
                  <a:latin typeface="Arial Bold" charset="0"/>
                </a:rPr>
                <a:t>	</a:t>
              </a:r>
              <a:r>
                <a:rPr lang="en-US" altLang="en-US" dirty="0"/>
                <a:t>940 000 </a:t>
              </a:r>
              <a:r>
                <a:rPr lang="en-US" altLang="en-US" sz="1600" dirty="0">
                  <a:solidFill>
                    <a:srgbClr val="7F7F7F"/>
                  </a:solidFill>
                </a:rPr>
                <a:t>[670 000–1.3 million]</a:t>
              </a: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200" dirty="0">
                  <a:latin typeface="Arial Bold" charset="0"/>
                </a:rPr>
                <a:t>Global estimates for adults and children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 </a:t>
              </a:r>
              <a:r>
                <a:rPr lang="en-US" altLang="en-US" sz="2200" dirty="0">
                  <a:latin typeface="Arial Bold" charset="0"/>
                </a:rPr>
                <a:t>2017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6425" y="730250"/>
            <a:ext cx="9585325" cy="3902075"/>
            <a:chOff x="606425" y="730250"/>
            <a:chExt cx="9585325" cy="3902075"/>
          </a:xfrm>
        </p:grpSpPr>
        <p:sp>
          <p:nvSpPr>
            <p:cNvPr id="7170" name="Text Box 5"/>
            <p:cNvSpPr txBox="1">
              <a:spLocks noChangeArrowheads="1"/>
            </p:cNvSpPr>
            <p:nvPr/>
          </p:nvSpPr>
          <p:spPr bwMode="auto">
            <a:xfrm>
              <a:off x="876300" y="1600200"/>
              <a:ext cx="7924800" cy="3032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82575" indent="-28257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45402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Aft>
                  <a:spcPct val="100000"/>
                </a:spcAft>
                <a:buClr>
                  <a:schemeClr val="accent2"/>
                </a:buClr>
                <a:buFont typeface="Wingdings" pitchFamily="2" charset="2"/>
                <a:buChar char="§"/>
              </a:pPr>
              <a:r>
                <a:rPr lang="en-GB" altLang="en-US" b="1" dirty="0"/>
                <a:t>About 66% are in sub-Saharan Africa</a:t>
              </a:r>
            </a:p>
            <a:p>
              <a:pPr eaLnBrk="1" hangingPunct="1">
                <a:spcAft>
                  <a:spcPct val="100000"/>
                </a:spcAft>
                <a:buClr>
                  <a:schemeClr val="accent2"/>
                </a:buClr>
                <a:buFont typeface="Wingdings" pitchFamily="2" charset="2"/>
                <a:buChar char="§"/>
              </a:pPr>
              <a:r>
                <a:rPr lang="en-US" altLang="en-US" b="1" dirty="0"/>
                <a:t>About 500 are among children under 15 years of age</a:t>
              </a:r>
            </a:p>
            <a:p>
              <a:pPr eaLnBrk="1" hangingPunct="1">
                <a:spcAft>
                  <a:spcPts val="900"/>
                </a:spcAft>
                <a:buClr>
                  <a:schemeClr val="accent2"/>
                </a:buClr>
                <a:buFont typeface="Wingdings" pitchFamily="2" charset="2"/>
                <a:buChar char="§"/>
              </a:pPr>
              <a:r>
                <a:rPr lang="en-US" altLang="en-US" b="1" dirty="0"/>
                <a:t>About 4400 are among adults aged 15 years and older, of whom:</a:t>
              </a:r>
            </a:p>
            <a:p>
              <a:pPr lvl="1">
                <a:lnSpc>
                  <a:spcPct val="150000"/>
                </a:lnSpc>
                <a:spcAft>
                  <a:spcPts val="300"/>
                </a:spcAft>
              </a:pPr>
              <a:r>
                <a:rPr lang="en-US" altLang="en-US" sz="1400" b="1" dirty="0"/>
                <a:t>─ almost 43% are among women</a:t>
              </a:r>
            </a:p>
            <a:p>
              <a:pPr lvl="1">
                <a:lnSpc>
                  <a:spcPct val="150000"/>
                </a:lnSpc>
                <a:spcAft>
                  <a:spcPts val="300"/>
                </a:spcAft>
              </a:pPr>
              <a:r>
                <a:rPr lang="en-US" altLang="en-US" sz="1400" b="1" dirty="0"/>
                <a:t>─ about 33% are among young people (15–24)</a:t>
              </a:r>
            </a:p>
            <a:p>
              <a:pPr lvl="1">
                <a:lnSpc>
                  <a:spcPct val="150000"/>
                </a:lnSpc>
                <a:spcAft>
                  <a:spcPts val="300"/>
                </a:spcAft>
              </a:pPr>
              <a:r>
                <a:rPr lang="en-US" altLang="en-US" sz="1400" b="1" dirty="0"/>
                <a:t>─ about 19% are among young women (15–24)</a:t>
              </a:r>
            </a:p>
            <a:p>
              <a:pPr lvl="1">
                <a:lnSpc>
                  <a:spcPct val="120000"/>
                </a:lnSpc>
              </a:pPr>
              <a:endParaRPr lang="en-US" altLang="en-US" sz="1500" b="1" dirty="0"/>
            </a:p>
          </p:txBody>
        </p:sp>
        <p:sp>
          <p:nvSpPr>
            <p:cNvPr id="71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200" dirty="0">
                  <a:latin typeface="Arial Bold" charset="0"/>
                </a:rPr>
                <a:t>About 5000 new HIV infections (adults and children) a day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n-US" altLang="en-US" sz="2200" dirty="0">
                  <a:latin typeface="Arial Bold" charset="0"/>
                </a:rPr>
                <a:t> 2017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11119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06425" y="730250"/>
            <a:ext cx="9585325" cy="2846388"/>
            <a:chOff x="606425" y="730250"/>
            <a:chExt cx="9585325" cy="2846388"/>
          </a:xfrm>
        </p:grpSpPr>
        <p:sp>
          <p:nvSpPr>
            <p:cNvPr id="8194" name="Text Box 9"/>
            <p:cNvSpPr txBox="1">
              <a:spLocks noChangeArrowheads="1"/>
            </p:cNvSpPr>
            <p:nvPr/>
          </p:nvSpPr>
          <p:spPr bwMode="auto">
            <a:xfrm>
              <a:off x="1111250" y="1946275"/>
              <a:ext cx="8999538" cy="1630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en-GB" altLang="en-US" b="1" dirty="0">
                  <a:latin typeface="Arial Bold" charset="0"/>
                </a:rPr>
                <a:t>Children living with HIV</a:t>
              </a:r>
              <a:r>
                <a:rPr lang="en-GB" altLang="en-US" sz="1600" b="1" dirty="0">
                  <a:latin typeface="Arial Bold" charset="0"/>
                </a:rPr>
                <a:t>	</a:t>
              </a:r>
              <a:r>
                <a:rPr lang="en-GB" altLang="en-US" dirty="0"/>
                <a:t>1.8 million </a:t>
              </a:r>
              <a:r>
                <a:rPr lang="en-GB" altLang="en-US" sz="1600" dirty="0">
                  <a:solidFill>
                    <a:srgbClr val="7F7F7F"/>
                  </a:solidFill>
                </a:rPr>
                <a:t>[1.3 million–2.4 million]</a:t>
              </a:r>
            </a:p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en-US" altLang="en-US" b="1" dirty="0">
                  <a:latin typeface="Arial Bold" charset="0"/>
                </a:rPr>
                <a:t>New HIV infections in 2017 </a:t>
              </a:r>
              <a:r>
                <a:rPr lang="en-US" altLang="en-US" sz="1600" b="1" dirty="0">
                  <a:latin typeface="Arial Bold" charset="0"/>
                </a:rPr>
                <a:t>	</a:t>
              </a:r>
              <a:r>
                <a:rPr lang="en-US" altLang="en-US" dirty="0"/>
                <a:t>180 000 </a:t>
              </a:r>
              <a:r>
                <a:rPr lang="en-US" altLang="en-US" sz="1600" dirty="0">
                  <a:solidFill>
                    <a:srgbClr val="7F7F7F"/>
                  </a:solidFill>
                </a:rPr>
                <a:t>[110 000–260 000]</a:t>
              </a:r>
            </a:p>
            <a:p>
              <a:pPr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</a:pPr>
              <a:r>
                <a:rPr lang="en-GB" altLang="en-US" b="1" dirty="0">
                  <a:latin typeface="Arial Bold" charset="0"/>
                </a:rPr>
                <a:t>AIDS-related deaths </a:t>
              </a:r>
              <a:r>
                <a:rPr lang="en-US" altLang="en-US" b="1" dirty="0">
                  <a:latin typeface="Arial Bold" charset="0"/>
                </a:rPr>
                <a:t>in 2017</a:t>
              </a:r>
              <a:r>
                <a:rPr lang="en-US" altLang="en-US" sz="1600" b="1" dirty="0">
                  <a:latin typeface="Arial Bold" charset="0"/>
                </a:rPr>
                <a:t>	</a:t>
              </a:r>
              <a:r>
                <a:rPr lang="en-US" altLang="en-US" dirty="0"/>
                <a:t>110 000 </a:t>
              </a:r>
              <a:r>
                <a:rPr lang="en-US" altLang="en-US" sz="1600" dirty="0">
                  <a:solidFill>
                    <a:srgbClr val="7F7F7F"/>
                  </a:solidFill>
                </a:rPr>
                <a:t>[63 000–160 000]</a:t>
              </a:r>
            </a:p>
          </p:txBody>
        </p:sp>
        <p:sp>
          <p:nvSpPr>
            <p:cNvPr id="8195" name="Line 7"/>
            <p:cNvSpPr>
              <a:spLocks noChangeShapeType="1"/>
            </p:cNvSpPr>
            <p:nvPr/>
          </p:nvSpPr>
          <p:spPr bwMode="auto">
            <a:xfrm>
              <a:off x="1201738" y="2449513"/>
              <a:ext cx="83788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6" name="Line 7"/>
            <p:cNvSpPr>
              <a:spLocks noChangeShapeType="1"/>
            </p:cNvSpPr>
            <p:nvPr/>
          </p:nvSpPr>
          <p:spPr bwMode="auto">
            <a:xfrm>
              <a:off x="1203325" y="3079750"/>
              <a:ext cx="8378825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97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200" dirty="0">
                  <a:latin typeface="Arial Bold" charset="0"/>
                </a:rPr>
                <a:t>Global estimates for children (&lt;15 years)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n-US" altLang="en-US" sz="2200" dirty="0">
                  <a:latin typeface="Arial Bold" charset="0"/>
                </a:rPr>
                <a:t> 2017 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63600" y="730250"/>
            <a:ext cx="9828150" cy="5365750"/>
            <a:chOff x="363600" y="730250"/>
            <a:chExt cx="9828150" cy="5365750"/>
          </a:xfrm>
        </p:grpSpPr>
        <p:sp>
          <p:nvSpPr>
            <p:cNvPr id="9218" name="Rectangle 2"/>
            <p:cNvSpPr>
              <a:spLocks noChangeArrowheads="1"/>
            </p:cNvSpPr>
            <p:nvPr/>
          </p:nvSpPr>
          <p:spPr bwMode="auto">
            <a:xfrm>
              <a:off x="365125" y="5943600"/>
              <a:ext cx="70739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indent="1143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>
                <a:lnSpc>
                  <a:spcPct val="125000"/>
                </a:lnSpc>
              </a:pPr>
              <a:r>
                <a:rPr lang="en-US" altLang="en-US" sz="800"/>
                <a:t>The ranges around the estimates in this table define the boundaries within which the actual numbers lie, based on the best available information. </a:t>
              </a:r>
            </a:p>
          </p:txBody>
        </p:sp>
        <p:sp>
          <p:nvSpPr>
            <p:cNvPr id="9219" name="Rectangle 62"/>
            <p:cNvSpPr>
              <a:spLocks noChangeArrowheads="1"/>
            </p:cNvSpPr>
            <p:nvPr/>
          </p:nvSpPr>
          <p:spPr bwMode="auto">
            <a:xfrm>
              <a:off x="365125" y="730250"/>
              <a:ext cx="9826625" cy="442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200" dirty="0">
                  <a:latin typeface="Arial Bold" charset="0"/>
                </a:rPr>
                <a:t>Regional HIV and AIDS statistics and features </a:t>
              </a:r>
              <a:r>
                <a:rPr lang="en-US" altLang="en-US" sz="22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n-US" altLang="en-US" sz="2200" dirty="0">
                  <a:latin typeface="Arial Bold" charset="0"/>
                </a:rPr>
                <a:t> 2017</a:t>
              </a:r>
            </a:p>
          </p:txBody>
        </p:sp>
        <p:sp>
          <p:nvSpPr>
            <p:cNvPr id="9273" name="Rectangle 6"/>
            <p:cNvSpPr>
              <a:spLocks noChangeArrowheads="1"/>
            </p:cNvSpPr>
            <p:nvPr/>
          </p:nvSpPr>
          <p:spPr bwMode="auto">
            <a:xfrm>
              <a:off x="5624561" y="1349376"/>
              <a:ext cx="1736725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fontAlgn="ctr"/>
              <a:r>
                <a:rPr lang="en-US" altLang="en-US" sz="1200" b="1" dirty="0"/>
                <a:t>Adults and children newly infected with HIV</a:t>
              </a:r>
            </a:p>
          </p:txBody>
        </p:sp>
        <p:sp>
          <p:nvSpPr>
            <p:cNvPr id="9274" name="Rectangle 7"/>
            <p:cNvSpPr>
              <a:spLocks noChangeArrowheads="1"/>
            </p:cNvSpPr>
            <p:nvPr/>
          </p:nvSpPr>
          <p:spPr bwMode="auto">
            <a:xfrm>
              <a:off x="3198813" y="1349375"/>
              <a:ext cx="1644650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fontAlgn="ctr"/>
              <a:r>
                <a:rPr lang="en-US" altLang="en-US" sz="1200" b="1" dirty="0"/>
                <a:t>Adults and children living with HIV</a:t>
              </a:r>
            </a:p>
          </p:txBody>
        </p:sp>
        <p:sp>
          <p:nvSpPr>
            <p:cNvPr id="9275" name="Rectangle 39"/>
            <p:cNvSpPr>
              <a:spLocks noChangeArrowheads="1"/>
            </p:cNvSpPr>
            <p:nvPr/>
          </p:nvSpPr>
          <p:spPr bwMode="auto">
            <a:xfrm>
              <a:off x="8318500" y="1349375"/>
              <a:ext cx="1554163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fontAlgn="ctr"/>
              <a:r>
                <a:rPr lang="en-US" altLang="en-US" sz="1200" b="1" dirty="0"/>
                <a:t>Adult and child </a:t>
              </a:r>
            </a:p>
            <a:p>
              <a:pPr algn="ctr" fontAlgn="ctr"/>
              <a:r>
                <a:rPr lang="en-US" altLang="en-US" sz="1200" b="1" dirty="0"/>
                <a:t>deaths due to AIDS</a:t>
              </a:r>
            </a:p>
          </p:txBody>
        </p:sp>
        <p:sp>
          <p:nvSpPr>
            <p:cNvPr id="9224" name="Line 7"/>
            <p:cNvSpPr>
              <a:spLocks noChangeShapeType="1"/>
            </p:cNvSpPr>
            <p:nvPr/>
          </p:nvSpPr>
          <p:spPr bwMode="auto">
            <a:xfrm>
              <a:off x="474663" y="1853397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5" name="Line 7"/>
            <p:cNvSpPr>
              <a:spLocks noChangeShapeType="1"/>
            </p:cNvSpPr>
            <p:nvPr/>
          </p:nvSpPr>
          <p:spPr bwMode="auto">
            <a:xfrm>
              <a:off x="474663" y="22788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474663" y="27036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7" name="Line 7"/>
            <p:cNvSpPr>
              <a:spLocks noChangeShapeType="1"/>
            </p:cNvSpPr>
            <p:nvPr/>
          </p:nvSpPr>
          <p:spPr bwMode="auto">
            <a:xfrm>
              <a:off x="474663" y="31284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8" name="Line 7"/>
            <p:cNvSpPr>
              <a:spLocks noChangeShapeType="1"/>
            </p:cNvSpPr>
            <p:nvPr/>
          </p:nvSpPr>
          <p:spPr bwMode="auto">
            <a:xfrm>
              <a:off x="474663" y="35532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29" name="Line 7"/>
            <p:cNvSpPr>
              <a:spLocks noChangeShapeType="1"/>
            </p:cNvSpPr>
            <p:nvPr/>
          </p:nvSpPr>
          <p:spPr bwMode="auto">
            <a:xfrm>
              <a:off x="474663" y="39780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0" name="Line 7"/>
            <p:cNvSpPr>
              <a:spLocks noChangeShapeType="1"/>
            </p:cNvSpPr>
            <p:nvPr/>
          </p:nvSpPr>
          <p:spPr bwMode="auto">
            <a:xfrm>
              <a:off x="474663" y="48276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1" name="Line 7"/>
            <p:cNvSpPr>
              <a:spLocks noChangeShapeType="1"/>
            </p:cNvSpPr>
            <p:nvPr/>
          </p:nvSpPr>
          <p:spPr bwMode="auto">
            <a:xfrm>
              <a:off x="474663" y="5255543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2" name="Line 74"/>
            <p:cNvSpPr>
              <a:spLocks noChangeShapeType="1"/>
            </p:cNvSpPr>
            <p:nvPr/>
          </p:nvSpPr>
          <p:spPr bwMode="auto">
            <a:xfrm>
              <a:off x="3152775" y="1405927"/>
              <a:ext cx="0" cy="4320186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3" name="Line 75"/>
            <p:cNvSpPr>
              <a:spLocks noChangeShapeType="1"/>
            </p:cNvSpPr>
            <p:nvPr/>
          </p:nvSpPr>
          <p:spPr bwMode="auto">
            <a:xfrm>
              <a:off x="5215508" y="1405927"/>
              <a:ext cx="0" cy="4320186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34" name="Line 77"/>
            <p:cNvSpPr>
              <a:spLocks noChangeShapeType="1"/>
            </p:cNvSpPr>
            <p:nvPr/>
          </p:nvSpPr>
          <p:spPr bwMode="auto">
            <a:xfrm>
              <a:off x="7879804" y="1400539"/>
              <a:ext cx="0" cy="4320186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69" name="Rectangle 3"/>
            <p:cNvSpPr>
              <a:spLocks noChangeArrowheads="1"/>
            </p:cNvSpPr>
            <p:nvPr/>
          </p:nvSpPr>
          <p:spPr bwMode="auto">
            <a:xfrm>
              <a:off x="365125" y="5309545"/>
              <a:ext cx="274161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1300" b="1"/>
                <a:t>TOTAL</a:t>
              </a:r>
            </a:p>
          </p:txBody>
        </p:sp>
        <p:sp>
          <p:nvSpPr>
            <p:cNvPr id="9270" name="Rectangle 4"/>
            <p:cNvSpPr>
              <a:spLocks noChangeArrowheads="1"/>
            </p:cNvSpPr>
            <p:nvPr/>
          </p:nvSpPr>
          <p:spPr bwMode="auto">
            <a:xfrm>
              <a:off x="3214800" y="5309545"/>
              <a:ext cx="1644650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rIns="18288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400" dirty="0"/>
                <a:t>36.9 million</a:t>
              </a:r>
            </a:p>
            <a:p>
              <a:pPr algn="r" eaLnBrk="1" hangingPunct="1"/>
              <a:r>
                <a:rPr lang="en-US" altLang="en-US" sz="1000" dirty="0">
                  <a:solidFill>
                    <a:srgbClr val="4D4D4D"/>
                  </a:solidFill>
                </a:rPr>
                <a:t>[31.1 million–43.9 million]</a:t>
              </a:r>
            </a:p>
          </p:txBody>
        </p:sp>
        <p:sp>
          <p:nvSpPr>
            <p:cNvPr id="9271" name="Rectangle 5"/>
            <p:cNvSpPr>
              <a:spLocks noChangeArrowheads="1"/>
            </p:cNvSpPr>
            <p:nvPr/>
          </p:nvSpPr>
          <p:spPr bwMode="auto">
            <a:xfrm>
              <a:off x="5639023" y="5309545"/>
              <a:ext cx="1736725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400" dirty="0"/>
                <a:t>1.8 million</a:t>
              </a:r>
            </a:p>
            <a:p>
              <a:pPr algn="r" eaLnBrk="1" hangingPunct="1"/>
              <a:r>
                <a:rPr lang="en-US" altLang="en-US" sz="1000" dirty="0">
                  <a:solidFill>
                    <a:srgbClr val="4D4D4D"/>
                  </a:solidFill>
                </a:rPr>
                <a:t>[1.4 million–2.4 million]</a:t>
              </a:r>
            </a:p>
          </p:txBody>
        </p:sp>
        <p:sp>
          <p:nvSpPr>
            <p:cNvPr id="9272" name="Rectangle 38"/>
            <p:cNvSpPr>
              <a:spLocks noChangeArrowheads="1"/>
            </p:cNvSpPr>
            <p:nvPr/>
          </p:nvSpPr>
          <p:spPr bwMode="auto">
            <a:xfrm>
              <a:off x="8244000" y="5309545"/>
              <a:ext cx="155416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400" dirty="0">
                  <a:solidFill>
                    <a:srgbClr val="000000"/>
                  </a:solidFill>
                </a:rPr>
                <a:t>940 000</a:t>
              </a:r>
            </a:p>
            <a:p>
              <a:pPr algn="r" eaLnBrk="1" hangingPunct="1"/>
              <a:r>
                <a:rPr lang="en-US" altLang="en-US" sz="1000" dirty="0">
                  <a:solidFill>
                    <a:srgbClr val="4D4D4D"/>
                  </a:solidFill>
                </a:rPr>
                <a:t>[670 000–1.3 million]</a:t>
              </a:r>
            </a:p>
          </p:txBody>
        </p:sp>
        <p:sp>
          <p:nvSpPr>
            <p:cNvPr id="9262" name="Rectangle 10"/>
            <p:cNvSpPr>
              <a:spLocks noChangeArrowheads="1"/>
            </p:cNvSpPr>
            <p:nvPr/>
          </p:nvSpPr>
          <p:spPr bwMode="auto">
            <a:xfrm>
              <a:off x="365125" y="2757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1300" b="1" dirty="0"/>
                <a:t>Middle East and North Africa</a:t>
              </a:r>
            </a:p>
          </p:txBody>
        </p:sp>
        <p:sp>
          <p:nvSpPr>
            <p:cNvPr id="9263" name="Rectangle 19"/>
            <p:cNvSpPr>
              <a:spLocks noChangeArrowheads="1"/>
            </p:cNvSpPr>
            <p:nvPr/>
          </p:nvSpPr>
          <p:spPr bwMode="auto">
            <a:xfrm>
              <a:off x="3214800" y="2757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220 000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[150 000–300 000]</a:t>
              </a:r>
            </a:p>
          </p:txBody>
        </p:sp>
        <p:sp>
          <p:nvSpPr>
            <p:cNvPr id="9264" name="Rectangle 24"/>
            <p:cNvSpPr>
              <a:spLocks noChangeArrowheads="1"/>
            </p:cNvSpPr>
            <p:nvPr/>
          </p:nvSpPr>
          <p:spPr bwMode="auto">
            <a:xfrm>
              <a:off x="5639023" y="2757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18 000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[10 000–31 000]</a:t>
              </a:r>
            </a:p>
          </p:txBody>
        </p:sp>
        <p:sp>
          <p:nvSpPr>
            <p:cNvPr id="9265" name="Rectangle 41"/>
            <p:cNvSpPr>
              <a:spLocks noChangeArrowheads="1"/>
            </p:cNvSpPr>
            <p:nvPr/>
          </p:nvSpPr>
          <p:spPr bwMode="auto">
            <a:xfrm>
              <a:off x="8244000" y="2757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9800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[6400–15 000]</a:t>
              </a:r>
            </a:p>
          </p:txBody>
        </p:sp>
        <p:sp>
          <p:nvSpPr>
            <p:cNvPr id="9258" name="Rectangle 12"/>
            <p:cNvSpPr>
              <a:spLocks noChangeArrowheads="1"/>
            </p:cNvSpPr>
            <p:nvPr/>
          </p:nvSpPr>
          <p:spPr bwMode="auto">
            <a:xfrm>
              <a:off x="365125" y="31824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1300" b="1" dirty="0"/>
                <a:t>Asia and the Pacific</a:t>
              </a:r>
            </a:p>
          </p:txBody>
        </p:sp>
        <p:sp>
          <p:nvSpPr>
            <p:cNvPr id="9259" name="Rectangle 20"/>
            <p:cNvSpPr>
              <a:spLocks noChangeArrowheads="1"/>
            </p:cNvSpPr>
            <p:nvPr/>
          </p:nvSpPr>
          <p:spPr bwMode="auto">
            <a:xfrm>
              <a:off x="3214800" y="31824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5.2 million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[4.1 million–6.7 million]</a:t>
              </a:r>
            </a:p>
          </p:txBody>
        </p:sp>
        <p:sp>
          <p:nvSpPr>
            <p:cNvPr id="9260" name="Rectangle 25"/>
            <p:cNvSpPr>
              <a:spLocks noChangeArrowheads="1"/>
            </p:cNvSpPr>
            <p:nvPr/>
          </p:nvSpPr>
          <p:spPr bwMode="auto">
            <a:xfrm>
              <a:off x="5639023" y="31824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280 000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[210 000–390 000]</a:t>
              </a:r>
            </a:p>
          </p:txBody>
        </p:sp>
        <p:sp>
          <p:nvSpPr>
            <p:cNvPr id="9261" name="Rectangle 42"/>
            <p:cNvSpPr>
              <a:spLocks noChangeArrowheads="1"/>
            </p:cNvSpPr>
            <p:nvPr/>
          </p:nvSpPr>
          <p:spPr bwMode="auto">
            <a:xfrm>
              <a:off x="8244000" y="31824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170 000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[110 000–280 000]</a:t>
              </a:r>
            </a:p>
          </p:txBody>
        </p:sp>
        <p:sp>
          <p:nvSpPr>
            <p:cNvPr id="9254" name="Rectangle 14"/>
            <p:cNvSpPr>
              <a:spLocks noChangeArrowheads="1"/>
            </p:cNvSpPr>
            <p:nvPr/>
          </p:nvSpPr>
          <p:spPr bwMode="auto">
            <a:xfrm>
              <a:off x="365125" y="4456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1300" b="1" dirty="0"/>
                <a:t>Eastern Europe and central Asia</a:t>
              </a:r>
            </a:p>
          </p:txBody>
        </p:sp>
        <p:sp>
          <p:nvSpPr>
            <p:cNvPr id="9255" name="Rectangle 21"/>
            <p:cNvSpPr>
              <a:spLocks noChangeArrowheads="1"/>
            </p:cNvSpPr>
            <p:nvPr/>
          </p:nvSpPr>
          <p:spPr bwMode="auto">
            <a:xfrm>
              <a:off x="3214800" y="4456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1.4 million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[1.3 million–1.6 million]</a:t>
              </a:r>
            </a:p>
          </p:txBody>
        </p:sp>
        <p:sp>
          <p:nvSpPr>
            <p:cNvPr id="9256" name="Rectangle 26"/>
            <p:cNvSpPr>
              <a:spLocks noChangeArrowheads="1"/>
            </p:cNvSpPr>
            <p:nvPr/>
          </p:nvSpPr>
          <p:spPr bwMode="auto">
            <a:xfrm>
              <a:off x="5639023" y="4456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130 000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[120 000–150 000]</a:t>
              </a:r>
            </a:p>
          </p:txBody>
        </p:sp>
        <p:sp>
          <p:nvSpPr>
            <p:cNvPr id="9257" name="Rectangle 43"/>
            <p:cNvSpPr>
              <a:spLocks noChangeArrowheads="1"/>
            </p:cNvSpPr>
            <p:nvPr/>
          </p:nvSpPr>
          <p:spPr bwMode="auto">
            <a:xfrm>
              <a:off x="8244000" y="4456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34 000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[25 000–41 000]</a:t>
              </a:r>
            </a:p>
          </p:txBody>
        </p:sp>
        <p:sp>
          <p:nvSpPr>
            <p:cNvPr id="9250" name="Rectangle 9"/>
            <p:cNvSpPr>
              <a:spLocks noChangeArrowheads="1"/>
            </p:cNvSpPr>
            <p:nvPr/>
          </p:nvSpPr>
          <p:spPr bwMode="auto">
            <a:xfrm>
              <a:off x="365125" y="2332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en-US" altLang="en-US" sz="1300" b="1" dirty="0"/>
                <a:t>Western and central Africa</a:t>
              </a:r>
              <a:endParaRPr lang="en-US" altLang="en-US" sz="1300" dirty="0"/>
            </a:p>
          </p:txBody>
        </p:sp>
        <p:sp>
          <p:nvSpPr>
            <p:cNvPr id="9251" name="Rectangle 28"/>
            <p:cNvSpPr>
              <a:spLocks noChangeArrowheads="1"/>
            </p:cNvSpPr>
            <p:nvPr/>
          </p:nvSpPr>
          <p:spPr bwMode="auto">
            <a:xfrm>
              <a:off x="3214800" y="2332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6.1 million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[4.4 million–8.1 million]</a:t>
              </a:r>
            </a:p>
          </p:txBody>
        </p:sp>
        <p:sp>
          <p:nvSpPr>
            <p:cNvPr id="9252" name="Rectangle 33"/>
            <p:cNvSpPr>
              <a:spLocks noChangeArrowheads="1"/>
            </p:cNvSpPr>
            <p:nvPr/>
          </p:nvSpPr>
          <p:spPr bwMode="auto">
            <a:xfrm>
              <a:off x="5639023" y="2332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370 000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[220 000–570 000]</a:t>
              </a:r>
            </a:p>
          </p:txBody>
        </p:sp>
        <p:sp>
          <p:nvSpPr>
            <p:cNvPr id="9253" name="Rectangle 45"/>
            <p:cNvSpPr>
              <a:spLocks noChangeArrowheads="1"/>
            </p:cNvSpPr>
            <p:nvPr/>
          </p:nvSpPr>
          <p:spPr bwMode="auto">
            <a:xfrm>
              <a:off x="8244000" y="2332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280 000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[180 00–410 000]</a:t>
              </a:r>
            </a:p>
          </p:txBody>
        </p:sp>
        <p:sp>
          <p:nvSpPr>
            <p:cNvPr id="9243" name="Rectangle 15"/>
            <p:cNvSpPr>
              <a:spLocks noChangeArrowheads="1"/>
            </p:cNvSpPr>
            <p:nvPr/>
          </p:nvSpPr>
          <p:spPr bwMode="auto">
            <a:xfrm>
              <a:off x="365125" y="4881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1300" b="1" dirty="0"/>
                <a:t>Western and central Europe and</a:t>
              </a:r>
            </a:p>
            <a:p>
              <a:pPr eaLnBrk="1" hangingPunct="1"/>
              <a:r>
                <a:rPr lang="en-US" altLang="en-US" sz="1300" b="1" dirty="0"/>
                <a:t>North America</a:t>
              </a:r>
            </a:p>
          </p:txBody>
        </p:sp>
        <p:sp>
          <p:nvSpPr>
            <p:cNvPr id="9244" name="Rectangle 31"/>
            <p:cNvSpPr>
              <a:spLocks noChangeArrowheads="1"/>
            </p:cNvSpPr>
            <p:nvPr/>
          </p:nvSpPr>
          <p:spPr bwMode="auto">
            <a:xfrm>
              <a:off x="3214800" y="4881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2.2 million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[1.9 million–2.4 million]</a:t>
              </a:r>
            </a:p>
          </p:txBody>
        </p:sp>
        <p:sp>
          <p:nvSpPr>
            <p:cNvPr id="9245" name="Rectangle 36"/>
            <p:cNvSpPr>
              <a:spLocks noChangeArrowheads="1"/>
            </p:cNvSpPr>
            <p:nvPr/>
          </p:nvSpPr>
          <p:spPr bwMode="auto">
            <a:xfrm>
              <a:off x="5639023" y="4881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70 000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[57 000–84 000]</a:t>
              </a:r>
            </a:p>
          </p:txBody>
        </p:sp>
        <p:sp>
          <p:nvSpPr>
            <p:cNvPr id="9246" name="Rectangle 48"/>
            <p:cNvSpPr>
              <a:spLocks noChangeArrowheads="1"/>
            </p:cNvSpPr>
            <p:nvPr/>
          </p:nvSpPr>
          <p:spPr bwMode="auto">
            <a:xfrm>
              <a:off x="8244000" y="4881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13 000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[9900–18 000]</a:t>
              </a:r>
            </a:p>
          </p:txBody>
        </p:sp>
        <p:sp>
          <p:nvSpPr>
            <p:cNvPr id="9266" name="Rectangle 8"/>
            <p:cNvSpPr>
              <a:spLocks noChangeArrowheads="1"/>
            </p:cNvSpPr>
            <p:nvPr/>
          </p:nvSpPr>
          <p:spPr bwMode="auto">
            <a:xfrm>
              <a:off x="365125" y="1908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en-US" altLang="en-US" sz="1300" b="1" dirty="0"/>
                <a:t>Eastern and southern Africa</a:t>
              </a:r>
              <a:endParaRPr lang="en-US" altLang="en-US" sz="1300" dirty="0"/>
            </a:p>
          </p:txBody>
        </p:sp>
        <p:sp>
          <p:nvSpPr>
            <p:cNvPr id="9267" name="Rectangle 18"/>
            <p:cNvSpPr>
              <a:spLocks noChangeArrowheads="1"/>
            </p:cNvSpPr>
            <p:nvPr/>
          </p:nvSpPr>
          <p:spPr bwMode="auto">
            <a:xfrm>
              <a:off x="3214800" y="1908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19.6 million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[17.5 million–22.0 million]</a:t>
              </a:r>
            </a:p>
          </p:txBody>
        </p:sp>
        <p:sp>
          <p:nvSpPr>
            <p:cNvPr id="9268" name="Rectangle 23"/>
            <p:cNvSpPr>
              <a:spLocks noChangeArrowheads="1"/>
            </p:cNvSpPr>
            <p:nvPr/>
          </p:nvSpPr>
          <p:spPr bwMode="auto">
            <a:xfrm>
              <a:off x="5639023" y="1908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800 000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[650 000–1.0 million]</a:t>
              </a:r>
            </a:p>
          </p:txBody>
        </p:sp>
        <p:sp>
          <p:nvSpPr>
            <p:cNvPr id="9221" name="Rectangle 41"/>
            <p:cNvSpPr>
              <a:spLocks noChangeArrowheads="1"/>
            </p:cNvSpPr>
            <p:nvPr/>
          </p:nvSpPr>
          <p:spPr bwMode="auto">
            <a:xfrm>
              <a:off x="8269288" y="1908238"/>
              <a:ext cx="1554162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380 000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[300 000–510 000]</a:t>
              </a:r>
            </a:p>
          </p:txBody>
        </p:sp>
        <p:sp>
          <p:nvSpPr>
            <p:cNvPr id="9247" name="Rectangle 13"/>
            <p:cNvSpPr>
              <a:spLocks noChangeArrowheads="1"/>
            </p:cNvSpPr>
            <p:nvPr/>
          </p:nvSpPr>
          <p:spPr bwMode="auto">
            <a:xfrm>
              <a:off x="365125" y="36072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en-US" altLang="en-US" sz="1300" b="1" dirty="0"/>
                <a:t>Latin America </a:t>
              </a:r>
              <a:endParaRPr lang="en-US" altLang="en-US" sz="1300" dirty="0"/>
            </a:p>
          </p:txBody>
        </p:sp>
        <p:sp>
          <p:nvSpPr>
            <p:cNvPr id="9248" name="Rectangle 30"/>
            <p:cNvSpPr>
              <a:spLocks noChangeArrowheads="1"/>
            </p:cNvSpPr>
            <p:nvPr/>
          </p:nvSpPr>
          <p:spPr bwMode="auto">
            <a:xfrm>
              <a:off x="3214800" y="36072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1.8 million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[1.5 million–2.3 million]</a:t>
              </a:r>
            </a:p>
          </p:txBody>
        </p:sp>
        <p:sp>
          <p:nvSpPr>
            <p:cNvPr id="9249" name="Rectangle 35"/>
            <p:cNvSpPr>
              <a:spLocks noChangeArrowheads="1"/>
            </p:cNvSpPr>
            <p:nvPr/>
          </p:nvSpPr>
          <p:spPr bwMode="auto">
            <a:xfrm>
              <a:off x="5639023" y="36072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100 000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[77 000–130 000]</a:t>
              </a:r>
            </a:p>
          </p:txBody>
        </p:sp>
        <p:sp>
          <p:nvSpPr>
            <p:cNvPr id="9222" name="Rectangle 43"/>
            <p:cNvSpPr>
              <a:spLocks noChangeArrowheads="1"/>
            </p:cNvSpPr>
            <p:nvPr/>
          </p:nvSpPr>
          <p:spPr bwMode="auto">
            <a:xfrm>
              <a:off x="8239125" y="36080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37 000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[26 000–51 000]</a:t>
              </a:r>
            </a:p>
          </p:txBody>
        </p:sp>
        <p:sp>
          <p:nvSpPr>
            <p:cNvPr id="67" name="Line 7"/>
            <p:cNvSpPr>
              <a:spLocks noChangeShapeType="1"/>
            </p:cNvSpPr>
            <p:nvPr/>
          </p:nvSpPr>
          <p:spPr bwMode="auto">
            <a:xfrm>
              <a:off x="475200" y="4402800"/>
              <a:ext cx="9296400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Rectangle 13"/>
            <p:cNvSpPr>
              <a:spLocks noChangeArrowheads="1"/>
            </p:cNvSpPr>
            <p:nvPr/>
          </p:nvSpPr>
          <p:spPr bwMode="auto">
            <a:xfrm>
              <a:off x="363600" y="4032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fontAlgn="ctr"/>
              <a:r>
                <a:rPr lang="en-US" altLang="en-US" sz="1300" b="1" dirty="0"/>
                <a:t>Caribbean </a:t>
              </a:r>
              <a:endParaRPr lang="en-US" altLang="en-US" sz="1300" dirty="0"/>
            </a:p>
          </p:txBody>
        </p:sp>
        <p:sp>
          <p:nvSpPr>
            <p:cNvPr id="70" name="Rectangle 30"/>
            <p:cNvSpPr>
              <a:spLocks noChangeArrowheads="1"/>
            </p:cNvSpPr>
            <p:nvPr/>
          </p:nvSpPr>
          <p:spPr bwMode="auto">
            <a:xfrm>
              <a:off x="3213275" y="4032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GB" altLang="en-US" sz="1200" dirty="0"/>
                <a:t>310 000</a:t>
              </a:r>
              <a:endParaRPr lang="en-US" altLang="en-US" sz="1200" dirty="0"/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[260 000–420 000]</a:t>
              </a:r>
            </a:p>
          </p:txBody>
        </p:sp>
        <p:sp>
          <p:nvSpPr>
            <p:cNvPr id="71" name="Rectangle 35"/>
            <p:cNvSpPr>
              <a:spLocks noChangeArrowheads="1"/>
            </p:cNvSpPr>
            <p:nvPr/>
          </p:nvSpPr>
          <p:spPr bwMode="auto">
            <a:xfrm>
              <a:off x="5637498" y="4032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15 000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[11 000–26 000]</a:t>
              </a:r>
            </a:p>
          </p:txBody>
        </p:sp>
        <p:sp>
          <p:nvSpPr>
            <p:cNvPr id="72" name="Rectangle 43"/>
            <p:cNvSpPr>
              <a:spLocks noChangeArrowheads="1"/>
            </p:cNvSpPr>
            <p:nvPr/>
          </p:nvSpPr>
          <p:spPr bwMode="auto">
            <a:xfrm>
              <a:off x="8237600" y="40328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r" eaLnBrk="1" hangingPunct="1"/>
              <a:r>
                <a:rPr lang="en-US" altLang="en-US" sz="1200" dirty="0"/>
                <a:t>10 000</a:t>
              </a:r>
            </a:p>
            <a:p>
              <a:pPr algn="r" eaLnBrk="1" hangingPunct="1"/>
              <a:r>
                <a:rPr lang="en-US" altLang="en-US" sz="900" dirty="0">
                  <a:solidFill>
                    <a:srgbClr val="4D4D4D"/>
                  </a:solidFill>
                </a:rPr>
                <a:t>[7100–17 000]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402E363-BCBC-467C-9739-D6FDC0EE0F72}"/>
              </a:ext>
            </a:extLst>
          </p:cNvPr>
          <p:cNvGrpSpPr/>
          <p:nvPr/>
        </p:nvGrpSpPr>
        <p:grpSpPr>
          <a:xfrm>
            <a:off x="606425" y="730250"/>
            <a:ext cx="9585325" cy="5193527"/>
            <a:chOff x="606425" y="730250"/>
            <a:chExt cx="9585325" cy="5193527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05CAD7F1-070C-4493-A593-A55B67C84A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530000"/>
              <a:ext cx="7004911" cy="3615241"/>
            </a:xfrm>
            <a:prstGeom prst="rect">
              <a:avLst/>
            </a:prstGeom>
          </p:spPr>
        </p:pic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100" dirty="0">
                  <a:latin typeface="Arial Bold" charset="0"/>
                </a:rPr>
                <a:t>Adults and children estimated to be living with HIV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n-US" altLang="en-US" sz="2100" dirty="0">
                  <a:latin typeface="Arial Bold" charset="0"/>
                </a:rPr>
                <a:t> 1990–2017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BD4A4BE-BAF6-431D-9597-05FB48F575F7}"/>
                </a:ext>
              </a:extLst>
            </p:cNvPr>
            <p:cNvGrpSpPr/>
            <p:nvPr/>
          </p:nvGrpSpPr>
          <p:grpSpPr>
            <a:xfrm>
              <a:off x="2160000" y="5310000"/>
              <a:ext cx="4516907" cy="307777"/>
              <a:chOff x="2340000" y="1800000"/>
              <a:chExt cx="4516907" cy="307777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2700000" y="1800000"/>
                <a:ext cx="415690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Adults and children estimated to be living with HIV</a:t>
                </a:r>
                <a:endPara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cxnSp>
            <p:nvCxnSpPr>
              <p:cNvPr id="6" name="Straight Connector 5"/>
              <p:cNvCxnSpPr/>
              <p:nvPr/>
            </p:nvCxnSpPr>
            <p:spPr>
              <a:xfrm>
                <a:off x="2340000" y="1953888"/>
                <a:ext cx="270000" cy="1"/>
              </a:xfrm>
              <a:prstGeom prst="line">
                <a:avLst/>
              </a:prstGeom>
              <a:ln w="63500">
                <a:solidFill>
                  <a:srgbClr val="78BCC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AB0C8F4-8038-48B7-ADA4-5A1442B71201}"/>
                </a:ext>
              </a:extLst>
            </p:cNvPr>
            <p:cNvGrpSpPr/>
            <p:nvPr/>
          </p:nvGrpSpPr>
          <p:grpSpPr>
            <a:xfrm>
              <a:off x="2160000" y="5616000"/>
              <a:ext cx="2195759" cy="307777"/>
              <a:chOff x="2340000" y="2070000"/>
              <a:chExt cx="2195759" cy="307777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2700000" y="2070000"/>
                <a:ext cx="183575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Range of uncertainty</a:t>
                </a: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2340000" y="2142000"/>
                <a:ext cx="270000" cy="144000"/>
              </a:xfrm>
              <a:prstGeom prst="rect">
                <a:avLst/>
              </a:prstGeom>
              <a:solidFill>
                <a:srgbClr val="B8E1DD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327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B8CC447-BE29-4EF8-BE44-A7B5B73AB88F}"/>
              </a:ext>
            </a:extLst>
          </p:cNvPr>
          <p:cNvGrpSpPr/>
          <p:nvPr/>
        </p:nvGrpSpPr>
        <p:grpSpPr>
          <a:xfrm>
            <a:off x="606425" y="730250"/>
            <a:ext cx="9585325" cy="5193527"/>
            <a:chOff x="606425" y="730250"/>
            <a:chExt cx="9585325" cy="519352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E33BCD8-1EF7-4436-8C24-FA49C7807F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530000"/>
              <a:ext cx="7004911" cy="3615241"/>
            </a:xfrm>
            <a:prstGeom prst="rect">
              <a:avLst/>
            </a:prstGeom>
          </p:spPr>
        </p:pic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100" dirty="0">
                  <a:latin typeface="Arial Bold" charset="0"/>
                </a:rPr>
                <a:t>Adults and children newly infected with HIV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n-US" altLang="en-US" sz="2100" dirty="0">
                  <a:latin typeface="Arial Bold" charset="0"/>
                </a:rPr>
                <a:t> 1990–2017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6B04D97-D83A-40C5-AA9A-02E008107321}"/>
                </a:ext>
              </a:extLst>
            </p:cNvPr>
            <p:cNvGrpSpPr/>
            <p:nvPr/>
          </p:nvGrpSpPr>
          <p:grpSpPr>
            <a:xfrm>
              <a:off x="2160000" y="5310000"/>
              <a:ext cx="3970284" cy="307777"/>
              <a:chOff x="2340000" y="4077072"/>
              <a:chExt cx="3970284" cy="307777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2700000" y="4077072"/>
                <a:ext cx="361028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Adults and children newly infected with HIV</a:t>
                </a:r>
                <a:endPara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>
                <a:off x="2340000" y="4230960"/>
                <a:ext cx="270000" cy="1"/>
              </a:xfrm>
              <a:prstGeom prst="line">
                <a:avLst/>
              </a:prstGeom>
              <a:ln w="63500">
                <a:solidFill>
                  <a:srgbClr val="78BCC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EB9EC93-594E-4F97-8C80-5A7D427F5EBC}"/>
                </a:ext>
              </a:extLst>
            </p:cNvPr>
            <p:cNvGrpSpPr/>
            <p:nvPr/>
          </p:nvGrpSpPr>
          <p:grpSpPr>
            <a:xfrm>
              <a:off x="2160000" y="5616000"/>
              <a:ext cx="2195759" cy="307777"/>
              <a:chOff x="2340000" y="4347072"/>
              <a:chExt cx="2195759" cy="307777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2700000" y="4347072"/>
                <a:ext cx="183575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Range of uncertainty</a:t>
                </a: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340000" y="4419072"/>
                <a:ext cx="270000" cy="144000"/>
              </a:xfrm>
              <a:prstGeom prst="rect">
                <a:avLst/>
              </a:prstGeom>
              <a:solidFill>
                <a:srgbClr val="B8E1DD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25809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4138C41-8608-4985-B1A3-B87E05B34D3A}"/>
              </a:ext>
            </a:extLst>
          </p:cNvPr>
          <p:cNvGrpSpPr/>
          <p:nvPr/>
        </p:nvGrpSpPr>
        <p:grpSpPr>
          <a:xfrm>
            <a:off x="606425" y="730250"/>
            <a:ext cx="9585325" cy="5193527"/>
            <a:chOff x="606425" y="730250"/>
            <a:chExt cx="9585325" cy="519352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A54AF3D-E803-458E-B315-4BD794F60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80000" y="1530000"/>
              <a:ext cx="7004911" cy="3615241"/>
            </a:xfrm>
            <a:prstGeom prst="rect">
              <a:avLst/>
            </a:prstGeom>
          </p:spPr>
        </p:pic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US" altLang="en-US" sz="2100" dirty="0">
                  <a:latin typeface="Arial Bold" charset="0"/>
                </a:rPr>
                <a:t>Adult and child deaths due to AIDS </a:t>
              </a:r>
              <a:r>
                <a:rPr lang="en-US" altLang="en-US" sz="2100" b="1" dirty="0">
                  <a:solidFill>
                    <a:srgbClr val="E31837"/>
                  </a:solidFill>
                  <a:latin typeface="Arial Bold" charset="0"/>
                  <a:sym typeface="Webdings" pitchFamily="18" charset="2"/>
                </a:rPr>
                <a:t></a:t>
              </a:r>
              <a:r>
                <a:rPr lang="en-US" altLang="en-US" sz="2100" dirty="0">
                  <a:latin typeface="Arial Bold" charset="0"/>
                </a:rPr>
                <a:t> 1990–2017 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D58A964-82D5-41A5-A9EE-C2A5DACABDDC}"/>
                </a:ext>
              </a:extLst>
            </p:cNvPr>
            <p:cNvGrpSpPr/>
            <p:nvPr/>
          </p:nvGrpSpPr>
          <p:grpSpPr>
            <a:xfrm>
              <a:off x="2160000" y="5310000"/>
              <a:ext cx="3312796" cy="307777"/>
              <a:chOff x="2340000" y="1800000"/>
              <a:chExt cx="3312796" cy="307777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2700000" y="1800000"/>
                <a:ext cx="295279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en-US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Adult and child deaths due to AIDS</a:t>
                </a:r>
                <a:endPara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endParaRPr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>
                <a:off x="2340000" y="1953888"/>
                <a:ext cx="270000" cy="1"/>
              </a:xfrm>
              <a:prstGeom prst="line">
                <a:avLst/>
              </a:prstGeom>
              <a:ln w="63500">
                <a:solidFill>
                  <a:srgbClr val="78BCC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87CBD25-29E6-4B13-87BD-00BC01D62C39}"/>
                </a:ext>
              </a:extLst>
            </p:cNvPr>
            <p:cNvGrpSpPr/>
            <p:nvPr/>
          </p:nvGrpSpPr>
          <p:grpSpPr>
            <a:xfrm>
              <a:off x="2160000" y="5616000"/>
              <a:ext cx="2195759" cy="307777"/>
              <a:chOff x="2340000" y="2070000"/>
              <a:chExt cx="2195759" cy="307777"/>
            </a:xfrm>
          </p:grpSpPr>
          <p:sp>
            <p:nvSpPr>
              <p:cNvPr id="6" name="TextBox 5"/>
              <p:cNvSpPr txBox="1"/>
              <p:nvPr/>
            </p:nvSpPr>
            <p:spPr>
              <a:xfrm>
                <a:off x="2700000" y="2070000"/>
                <a:ext cx="183575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</a:rPr>
                  <a:t>Range of uncertainty</a:t>
                </a: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2340000" y="2142000"/>
                <a:ext cx="270000" cy="144000"/>
              </a:xfrm>
              <a:prstGeom prst="rect">
                <a:avLst/>
              </a:prstGeom>
              <a:solidFill>
                <a:srgbClr val="B8E1DD">
                  <a:alpha val="50196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9290300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E471EBB42E9F3468CA9ACD49F64F162" ma:contentTypeVersion="8" ma:contentTypeDescription="Create a new document." ma:contentTypeScope="" ma:versionID="e0c39572bdd2c9a4d73f9f3e31db73eb">
  <xsd:schema xmlns:xsd="http://www.w3.org/2001/XMLSchema" xmlns:xs="http://www.w3.org/2001/XMLSchema" xmlns:p="http://schemas.microsoft.com/office/2006/metadata/properties" xmlns:ns2="c787a22a-65dd-4371-8b48-c17eeb9dd2a6" xmlns:ns3="6034ea42-cc56-4b5c-b72b-8ca3661c6ee8" targetNamespace="http://schemas.microsoft.com/office/2006/metadata/properties" ma:root="true" ma:fieldsID="093ddd91e313f59c9bc6e611f946f69d" ns2:_="" ns3:_="">
    <xsd:import namespace="c787a22a-65dd-4371-8b48-c17eeb9dd2a6"/>
    <xsd:import namespace="6034ea42-cc56-4b5c-b72b-8ca3661c6e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87a22a-65dd-4371-8b48-c17eeb9dd2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34ea42-cc56-4b5c-b72b-8ca3661c6ee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EsriMapsInfo xmlns="ESRI.ArcGIS.Mapping.OfficeIntegration.PowerPointInfo">
  <Version>Version1</Version>
  <RequiresSignIn>False</RequiresSignIn>
</EsriMapsInfo>
</file>

<file path=customXml/item13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EsriMapsInfo xmlns="ESRI.ArcGIS.Mapping.OfficeIntegration.PowerPointInfo">
  <Version>Version1</Version>
  <RequiresSignIn>False</RequiresSignIn>
</EsriMapsInfo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7BDF9F09-1C67-411C-8390-69F45FDE68EC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CC2E4C55-0099-4C64-AB62-1E8907934574}"/>
</file>

<file path=customXml/itemProps11.xml><?xml version="1.0" encoding="utf-8"?>
<ds:datastoreItem xmlns:ds="http://schemas.openxmlformats.org/officeDocument/2006/customXml" ds:itemID="{27D04CAE-4E38-48CA-BC1E-C431E2367D1F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34672B0B-60DC-467C-91F0-BBC4CE3C9372}">
  <ds:schemaRefs>
    <ds:schemaRef ds:uri="ESRI.ArcGIS.Mapping.OfficeIntegration.PowerPointInfo"/>
  </ds:schemaRefs>
</ds:datastoreItem>
</file>

<file path=customXml/itemProps13.xml><?xml version="1.0" encoding="utf-8"?>
<ds:datastoreItem xmlns:ds="http://schemas.openxmlformats.org/officeDocument/2006/customXml" ds:itemID="{93E74733-972D-4CD3-8F5C-248DF96D864F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ED937FCB-EBD4-4FB3-8E55-F6520624F9A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C3AE64-3A65-496C-9A01-CDCAEF02489E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6A796567-3D7E-4144-BCE2-D36437566A83}">
  <ds:schemaRefs>
    <ds:schemaRef ds:uri="ESRI.ArcGIS.Mapping.OfficeIntegration.PowerPointInfo"/>
  </ds:schemaRefs>
</ds:datastoreItem>
</file>

<file path=customXml/itemProps5.xml><?xml version="1.0" encoding="utf-8"?>
<ds:datastoreItem xmlns:ds="http://schemas.openxmlformats.org/officeDocument/2006/customXml" ds:itemID="{8E1AAE0A-8786-4129-8F63-6364D84FA54E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7A1F6696-EC23-49D6-8E8F-CDC09AE4631F}">
  <ds:schemaRefs>
    <ds:schemaRef ds:uri="http://schemas.microsoft.com/office/2006/metadata/properties"/>
    <ds:schemaRef ds:uri="http://purl.org/dc/elements/1.1/"/>
    <ds:schemaRef ds:uri="288ef829-98c5-46d1-83dc-c2ef7c814da2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2ddeef39-65d3-4660-94f2-f063f949c57e"/>
    <ds:schemaRef ds:uri="http://www.w3.org/XML/1998/namespace"/>
  </ds:schemaRefs>
</ds:datastoreItem>
</file>

<file path=customXml/itemProps7.xml><?xml version="1.0" encoding="utf-8"?>
<ds:datastoreItem xmlns:ds="http://schemas.openxmlformats.org/officeDocument/2006/customXml" ds:itemID="{01008649-C3F8-48E6-BE84-4178C35C743D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1D090D37-7665-4BEC-9FD2-19990F45C63B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4CEE770C-6D29-4D6B-BA98-18455F742BA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4439</TotalTime>
  <Words>1154</Words>
  <Application>Microsoft Office PowerPoint</Application>
  <PresentationFormat>35mm Slides</PresentationFormat>
  <Paragraphs>281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MS PGothic</vt:lpstr>
      <vt:lpstr>MS PGothic</vt:lpstr>
      <vt:lpstr>Arial</vt:lpstr>
      <vt:lpstr>Arial Bold</vt:lpstr>
      <vt:lpstr>Arial Narrow</vt:lpstr>
      <vt:lpstr>Calibri</vt:lpstr>
      <vt:lpstr>Webdings</vt:lpstr>
      <vt:lpstr>Wingdings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UNAIDS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Fadriquela, Efren</dc:creator>
  <cp:lastModifiedBy>LEVCHENKO, Roman</cp:lastModifiedBy>
  <cp:revision>240</cp:revision>
  <cp:lastPrinted>2017-07-03T13:06:20Z</cp:lastPrinted>
  <dcterms:created xsi:type="dcterms:W3CDTF">2011-11-02T09:59:30Z</dcterms:created>
  <dcterms:modified xsi:type="dcterms:W3CDTF">2018-07-16T12:26:45Z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0x0101008E471EBB42E9F3468CA9ACD49F64F162</vt:lpwstr>
  </property>
</Properties>
</file>