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10" r:id="rId2"/>
    <p:sldId id="291" r:id="rId3"/>
    <p:sldId id="293" r:id="rId4"/>
    <p:sldId id="309" r:id="rId5"/>
    <p:sldId id="294" r:id="rId6"/>
    <p:sldId id="295" r:id="rId7"/>
    <p:sldId id="296" r:id="rId8"/>
    <p:sldId id="297" r:id="rId9"/>
    <p:sldId id="298" r:id="rId10"/>
    <p:sldId id="299" r:id="rId11"/>
    <p:sldId id="312" r:id="rId12"/>
    <p:sldId id="300" r:id="rId13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CDF6"/>
    <a:srgbClr val="70C8BE"/>
    <a:srgbClr val="289C99"/>
    <a:srgbClr val="2AA6A3"/>
    <a:srgbClr val="30C1BE"/>
    <a:srgbClr val="33CCCC"/>
    <a:srgbClr val="C8C8C8"/>
    <a:srgbClr val="02AE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72" autoAdjust="0"/>
    <p:restoredTop sz="88348" autoAdjust="0"/>
  </p:normalViewPr>
  <p:slideViewPr>
    <p:cSldViewPr>
      <p:cViewPr>
        <p:scale>
          <a:sx n="111" d="100"/>
          <a:sy n="111" d="100"/>
        </p:scale>
        <p:origin x="-1026" y="25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22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571A80-89BA-440B-B78A-7C49F8DA419E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76ACF5-27F8-4672-A7BF-860DA228A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601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6ACF5-27F8-4672-A7BF-860DA228A9F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493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6ACF5-27F8-4672-A7BF-860DA228A9F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08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36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451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756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4000"/>
            <a:ext cx="9906000" cy="1080000"/>
          </a:xfrm>
        </p:spPr>
        <p:txBody>
          <a:bodyPr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32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775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439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991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498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485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965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769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90000"/>
            <a:ext cx="9906000" cy="83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439999"/>
            <a:ext cx="8915400" cy="468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9C249-0E7F-4FF2-9BB7-035CFE52CD75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383A7-85A2-4408-B100-63A2F3D30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963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28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276"/>
          <a:stretch/>
        </p:blipFill>
        <p:spPr bwMode="auto">
          <a:xfrm>
            <a:off x="344487" y="260648"/>
            <a:ext cx="6177837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72" b="17540"/>
          <a:stretch/>
        </p:blipFill>
        <p:spPr bwMode="auto">
          <a:xfrm>
            <a:off x="2453928" y="3412478"/>
            <a:ext cx="6111599" cy="1793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267"/>
          <a:stretch/>
        </p:blipFill>
        <p:spPr bwMode="auto">
          <a:xfrm>
            <a:off x="344487" y="5085184"/>
            <a:ext cx="6068391" cy="140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296" y="5908684"/>
            <a:ext cx="1770309" cy="359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609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Distribution of new adult HIV infections and population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by </a:t>
            </a:r>
            <a:r>
              <a:rPr lang="en-US" dirty="0"/>
              <a:t>age and sex, </a:t>
            </a:r>
            <a:r>
              <a:rPr lang="en-US" dirty="0" smtClean="0"/>
              <a:t>global and </a:t>
            </a:r>
            <a:r>
              <a:rPr lang="en-US" dirty="0"/>
              <a:t>in sub-Saharan Africa, 2015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60000" y="1458000"/>
            <a:ext cx="7363437" cy="5160499"/>
            <a:chOff x="360000" y="1458000"/>
            <a:chExt cx="7363437" cy="5160499"/>
          </a:xfrm>
        </p:grpSpPr>
        <p:sp>
          <p:nvSpPr>
            <p:cNvPr id="4" name="Rectangle 3"/>
            <p:cNvSpPr/>
            <p:nvPr/>
          </p:nvSpPr>
          <p:spPr>
            <a:xfrm>
              <a:off x="360000" y="6480000"/>
              <a:ext cx="4953000" cy="138499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/>
            <a:p>
              <a:r>
                <a:rPr lang="fr-FR" sz="900" dirty="0" smtClean="0">
                  <a:latin typeface="+mj-lt"/>
                </a:rPr>
                <a:t>Source: </a:t>
              </a:r>
              <a:r>
                <a:rPr lang="en-US" sz="900" dirty="0">
                  <a:latin typeface="+mj-lt"/>
                </a:rPr>
                <a:t>UNAIDS 2016 estimates. </a:t>
              </a:r>
            </a:p>
          </p:txBody>
        </p:sp>
        <p:pic>
          <p:nvPicPr>
            <p:cNvPr id="13316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1600" y="1530000"/>
              <a:ext cx="5041900" cy="4792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5" name="Group 4"/>
            <p:cNvGrpSpPr/>
            <p:nvPr/>
          </p:nvGrpSpPr>
          <p:grpSpPr>
            <a:xfrm>
              <a:off x="1726155" y="1458000"/>
              <a:ext cx="5997282" cy="2923005"/>
              <a:chOff x="1726155" y="1418178"/>
              <a:chExt cx="5997282" cy="2923005"/>
            </a:xfrm>
          </p:grpSpPr>
          <p:sp>
            <p:nvSpPr>
              <p:cNvPr id="3" name="TextBox 2"/>
              <p:cNvSpPr txBox="1"/>
              <p:nvPr/>
            </p:nvSpPr>
            <p:spPr>
              <a:xfrm>
                <a:off x="1984095" y="1418178"/>
                <a:ext cx="2698175" cy="45318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tIns="72000" bIns="72000" rtlCol="0" anchor="ctr">
                <a:spAutoFit/>
              </a:bodyPr>
              <a:lstStyle>
                <a:defPPr>
                  <a:defRPr lang="en-US"/>
                </a:defPPr>
                <a:lvl1pPr>
                  <a:lnSpc>
                    <a:spcPts val="1200"/>
                  </a:lnSpc>
                  <a:defRPr sz="1100" b="1"/>
                </a:lvl1pPr>
              </a:lstStyle>
              <a:p>
                <a:pPr algn="ctr"/>
                <a:r>
                  <a:rPr lang="en-US" sz="1000" dirty="0"/>
                  <a:t>NEW HIV INFECTIONS AMONG ADULTS, </a:t>
                </a:r>
              </a:p>
              <a:p>
                <a:pPr algn="ctr"/>
                <a:r>
                  <a:rPr lang="en-US" sz="1000" dirty="0"/>
                  <a:t>BY AGE AND SEX, GLOBAL, 2015 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1726155" y="3888000"/>
                <a:ext cx="3215944" cy="45318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tIns="72000" bIns="72000" rtlCol="0" anchor="ctr">
                <a:spAutoFit/>
              </a:bodyPr>
              <a:lstStyle>
                <a:defPPr>
                  <a:defRPr lang="en-US"/>
                </a:defPPr>
                <a:lvl1pPr>
                  <a:lnSpc>
                    <a:spcPts val="1200"/>
                  </a:lnSpc>
                  <a:defRPr sz="1100" b="1"/>
                </a:lvl1pPr>
              </a:lstStyle>
              <a:p>
                <a:pPr algn="ctr"/>
                <a:r>
                  <a:rPr lang="en-US" sz="1000" dirty="0"/>
                  <a:t>NEW HIV INFECTIONS AMONG ADULTS, </a:t>
                </a:r>
                <a:endParaRPr lang="en-US" sz="1000" dirty="0" smtClean="0"/>
              </a:p>
              <a:p>
                <a:pPr algn="ctr"/>
                <a:r>
                  <a:rPr lang="en-US" sz="1000" dirty="0" smtClean="0"/>
                  <a:t>BY </a:t>
                </a:r>
                <a:r>
                  <a:rPr lang="en-US" sz="1000" dirty="0"/>
                  <a:t>AGE AND SEX, SUB-SAHARAN AFRICA, 2015 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5009840" y="3888000"/>
                <a:ext cx="2696572" cy="45318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tIns="72000" bIns="72000" rtlCol="0" anchor="ctr">
                <a:spAutoFit/>
              </a:bodyPr>
              <a:lstStyle>
                <a:defPPr>
                  <a:defRPr lang="en-US"/>
                </a:defPPr>
                <a:lvl1pPr>
                  <a:lnSpc>
                    <a:spcPts val="1200"/>
                  </a:lnSpc>
                  <a:defRPr sz="1100" b="1"/>
                </a:lvl1pPr>
              </a:lstStyle>
              <a:p>
                <a:pPr algn="ctr"/>
                <a:r>
                  <a:rPr lang="en-US" sz="1000" dirty="0"/>
                  <a:t>ADULT POPULATION, </a:t>
                </a:r>
                <a:r>
                  <a:rPr lang="en-US" sz="1000" dirty="0" smtClean="0"/>
                  <a:t>BY </a:t>
                </a:r>
                <a:r>
                  <a:rPr lang="en-US" sz="1000" dirty="0"/>
                  <a:t>AGE AND </a:t>
                </a:r>
                <a:r>
                  <a:rPr lang="en-US" sz="1000" dirty="0" smtClean="0"/>
                  <a:t>SEX,</a:t>
                </a:r>
              </a:p>
              <a:p>
                <a:pPr algn="ctr"/>
                <a:r>
                  <a:rPr lang="en-US" sz="1000" dirty="0" smtClean="0"/>
                  <a:t>SUB-SAHARAN </a:t>
                </a:r>
                <a:r>
                  <a:rPr lang="en-US" sz="1000" dirty="0"/>
                  <a:t>AFRICA, 2015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4991600" y="1418400"/>
                <a:ext cx="2731837" cy="45318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tIns="72000" bIns="72000" rtlCol="0" anchor="ctr">
                <a:spAutoFit/>
              </a:bodyPr>
              <a:lstStyle>
                <a:defPPr>
                  <a:defRPr lang="en-US"/>
                </a:defPPr>
                <a:lvl1pPr>
                  <a:lnSpc>
                    <a:spcPts val="1200"/>
                  </a:lnSpc>
                  <a:defRPr sz="1100" b="1"/>
                </a:lvl1pPr>
              </a:lstStyle>
              <a:p>
                <a:pPr algn="ctr"/>
                <a:r>
                  <a:rPr lang="en-US" sz="1000" dirty="0"/>
                  <a:t>ADULT POPULATION, </a:t>
                </a:r>
                <a:r>
                  <a:rPr lang="en-US" sz="1000" dirty="0" smtClean="0"/>
                  <a:t>BY </a:t>
                </a:r>
                <a:r>
                  <a:rPr lang="en-US" sz="1000" dirty="0"/>
                  <a:t>AGE AND </a:t>
                </a:r>
                <a:r>
                  <a:rPr lang="en-US" sz="1000" dirty="0" smtClean="0"/>
                  <a:t>SEX, </a:t>
                </a:r>
              </a:p>
              <a:p>
                <a:pPr algn="ctr"/>
                <a:r>
                  <a:rPr lang="en-US" sz="1000" dirty="0" smtClean="0"/>
                  <a:t>GLOBAL, </a:t>
                </a:r>
                <a:r>
                  <a:rPr lang="en-US" sz="1000" dirty="0"/>
                  <a:t>2015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3919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Distribution of new HIV infections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among </a:t>
            </a:r>
            <a:r>
              <a:rPr lang="en-US" dirty="0"/>
              <a:t>population groups, by region, 2014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360000" y="1476000"/>
            <a:ext cx="8841472" cy="5142499"/>
            <a:chOff x="360000" y="1476000"/>
            <a:chExt cx="8841472" cy="5142499"/>
          </a:xfrm>
        </p:grpSpPr>
        <p:sp>
          <p:nvSpPr>
            <p:cNvPr id="4" name="Rectangle 3"/>
            <p:cNvSpPr/>
            <p:nvPr/>
          </p:nvSpPr>
          <p:spPr>
            <a:xfrm>
              <a:off x="360000" y="6480000"/>
              <a:ext cx="4953000" cy="138499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/>
            <a:p>
              <a:r>
                <a:rPr lang="fr-FR" sz="900" dirty="0" smtClean="0">
                  <a:latin typeface="+mj-lt"/>
                </a:rPr>
                <a:t>Source: </a:t>
              </a:r>
              <a:r>
                <a:rPr lang="en-US" sz="900" dirty="0">
                  <a:latin typeface="+mj-lt"/>
                </a:rPr>
                <a:t>UNAIDS special analysis, 2016</a:t>
              </a:r>
              <a:r>
                <a:rPr lang="en-US" sz="900" dirty="0" smtClean="0">
                  <a:latin typeface="+mj-lt"/>
                </a:rPr>
                <a:t>.</a:t>
              </a:r>
              <a:endParaRPr lang="en-US" sz="900" dirty="0">
                <a:latin typeface="+mj-lt"/>
              </a:endParaRPr>
            </a:p>
          </p:txBody>
        </p:sp>
        <p:pic>
          <p:nvPicPr>
            <p:cNvPr id="12291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0000" y="1476000"/>
              <a:ext cx="5446272" cy="46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7971080" y="4622065"/>
              <a:ext cx="1230392" cy="18312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Methodological note: </a:t>
              </a:r>
              <a:r>
                <a:rPr lang="en-US" sz="7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Estimated numbers of new HIV infections by key population were compiled from country Spectrum files submitted in 2015 to </a:t>
              </a:r>
              <a:r>
                <a:rPr lang="en-US" sz="7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UNAIDS (2014 </a:t>
              </a:r>
              <a:r>
                <a:rPr lang="en-US" sz="7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data), available modes-of-transmission studies and additional sources of data drawn from GARPR reports. Where data were lacking, regional medians </a:t>
              </a:r>
              <a:r>
                <a:rPr lang="en-US" sz="7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were calculated </a:t>
              </a:r>
              <a:r>
                <a:rPr lang="en-US" sz="7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from available data and applied to countries’ populations.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368824" y="4622065"/>
              <a:ext cx="432048" cy="18312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292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4848" y="4833160"/>
              <a:ext cx="3960000" cy="14876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4126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208" y="1052736"/>
            <a:ext cx="3780000" cy="4720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232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Number of people living with HIV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on </a:t>
            </a:r>
            <a:r>
              <a:rPr lang="en-US" dirty="0"/>
              <a:t>antiretroviral therapy, global, 2010–2015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344488" y="1980000"/>
            <a:ext cx="9227293" cy="4638499"/>
            <a:chOff x="344488" y="1980000"/>
            <a:chExt cx="9227293" cy="4638499"/>
          </a:xfrm>
        </p:grpSpPr>
        <p:sp>
          <p:nvSpPr>
            <p:cNvPr id="4" name="Rectangle 3"/>
            <p:cNvSpPr/>
            <p:nvPr/>
          </p:nvSpPr>
          <p:spPr>
            <a:xfrm>
              <a:off x="360000" y="6480000"/>
              <a:ext cx="4953000" cy="138499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/>
            <a:p>
              <a:r>
                <a:rPr lang="fr-FR" sz="900" dirty="0">
                  <a:latin typeface="+mj-lt"/>
                </a:rPr>
                <a:t>Sources: Global AIDS </a:t>
              </a:r>
              <a:r>
                <a:rPr lang="fr-FR" sz="900" dirty="0" err="1">
                  <a:latin typeface="+mj-lt"/>
                </a:rPr>
                <a:t>Response</a:t>
              </a:r>
              <a:r>
                <a:rPr lang="fr-FR" sz="900" dirty="0">
                  <a:latin typeface="+mj-lt"/>
                </a:rPr>
                <a:t> Progress </a:t>
              </a:r>
              <a:r>
                <a:rPr lang="fr-FR" sz="900" dirty="0" err="1">
                  <a:latin typeface="+mj-lt"/>
                </a:rPr>
                <a:t>Reporting</a:t>
              </a:r>
              <a:r>
                <a:rPr lang="fr-FR" sz="900" dirty="0">
                  <a:latin typeface="+mj-lt"/>
                </a:rPr>
                <a:t> (GARPR) 2016; UNAIDS 2016 </a:t>
              </a:r>
              <a:r>
                <a:rPr lang="fr-FR" sz="900" dirty="0" err="1">
                  <a:latin typeface="+mj-lt"/>
                </a:rPr>
                <a:t>estimates</a:t>
              </a:r>
              <a:r>
                <a:rPr lang="fr-FR" sz="900" dirty="0">
                  <a:latin typeface="+mj-lt"/>
                </a:rPr>
                <a:t>.</a:t>
              </a:r>
              <a:endParaRPr lang="en-US" sz="900" dirty="0">
                <a:latin typeface="+mj-lt"/>
              </a:endParaRPr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488" y="1980000"/>
              <a:ext cx="9227293" cy="34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1496616" y="2430000"/>
              <a:ext cx="2269815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/>
                <a:t>2015 </a:t>
              </a:r>
              <a:r>
                <a:rPr lang="en-US" sz="1200" b="1" dirty="0"/>
                <a:t>target within the 2011 United Nations Political Declaration on HIV and AIDS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204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HIV epidemic and response estimates,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global </a:t>
            </a:r>
            <a:r>
              <a:rPr lang="en-US" dirty="0"/>
              <a:t>and by region, 2010 and 2015</a:t>
            </a:r>
          </a:p>
        </p:txBody>
      </p:sp>
      <p:sp>
        <p:nvSpPr>
          <p:cNvPr id="5" name="Rectangle 4"/>
          <p:cNvSpPr/>
          <p:nvPr/>
        </p:nvSpPr>
        <p:spPr>
          <a:xfrm>
            <a:off x="360000" y="6480000"/>
            <a:ext cx="4953000" cy="138499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r>
              <a:rPr lang="fr-FR" sz="900" dirty="0" smtClean="0">
                <a:latin typeface="+mj-lt"/>
              </a:rPr>
              <a:t>Sources</a:t>
            </a:r>
            <a:r>
              <a:rPr lang="fr-FR" sz="900" dirty="0">
                <a:latin typeface="+mj-lt"/>
              </a:rPr>
              <a:t>: GARPR 2016; UNAIDS 2016 </a:t>
            </a:r>
            <a:r>
              <a:rPr lang="fr-FR" sz="900" dirty="0" err="1">
                <a:latin typeface="+mj-lt"/>
              </a:rPr>
              <a:t>estimates</a:t>
            </a:r>
            <a:r>
              <a:rPr lang="fr-FR" sz="900" dirty="0">
                <a:latin typeface="+mj-lt"/>
              </a:rPr>
              <a:t>.</a:t>
            </a:r>
            <a:endParaRPr lang="en-US" sz="900" dirty="0">
              <a:latin typeface="+mj-lt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77999" y="1512000"/>
            <a:ext cx="9038497" cy="4510850"/>
            <a:chOff x="377999" y="1512000"/>
            <a:chExt cx="9038497" cy="4510850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496" y="1556792"/>
              <a:ext cx="9000000" cy="4466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2329200" y="1512000"/>
              <a:ext cx="3531600" cy="468000"/>
            </a:xfrm>
            <a:prstGeom prst="rect">
              <a:avLst/>
            </a:prstGeom>
            <a:solidFill>
              <a:srgbClr val="63CDF6"/>
            </a:solidFill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GB" sz="1400" b="1" dirty="0" smtClean="0">
                  <a:solidFill>
                    <a:schemeClr val="bg1"/>
                  </a:solidFill>
                </a:rPr>
                <a:t>People living with HIV (all ages)</a:t>
              </a:r>
              <a:endParaRPr 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871600" y="1512000"/>
              <a:ext cx="3531600" cy="468000"/>
            </a:xfrm>
            <a:prstGeom prst="rect">
              <a:avLst/>
            </a:prstGeom>
            <a:solidFill>
              <a:srgbClr val="63CDF6"/>
            </a:solidFill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New HIV infections (all ages</a:t>
              </a:r>
              <a:r>
                <a:rPr lang="en-US" sz="1400" b="1" dirty="0" smtClean="0">
                  <a:solidFill>
                    <a:schemeClr val="bg1"/>
                  </a:solidFill>
                </a:rPr>
                <a:t>)</a:t>
              </a:r>
              <a:endParaRPr 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78000" y="2412001"/>
              <a:ext cx="2016000" cy="360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7999" y="2449507"/>
              <a:ext cx="622286" cy="22057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1000"/>
                </a:lnSpc>
                <a:defRPr sz="1200" b="1"/>
              </a:lvl1pPr>
            </a:lstStyle>
            <a:p>
              <a:r>
                <a:rPr lang="en-GB" sz="1100" dirty="0"/>
                <a:t>Global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78000" y="2905200"/>
              <a:ext cx="1265090" cy="22057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1000"/>
                </a:lnSpc>
                <a:defRPr sz="1200" b="1"/>
              </a:lvl1pPr>
            </a:lstStyle>
            <a:p>
              <a:r>
                <a:rPr lang="en-GB" sz="1100" dirty="0" smtClean="0"/>
                <a:t>Asia and Pacific</a:t>
              </a:r>
              <a:endParaRPr lang="en-GB" sz="11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78000" y="3378307"/>
              <a:ext cx="2073003" cy="22057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1000"/>
                </a:lnSpc>
                <a:defRPr sz="1200" b="1"/>
              </a:lvl1pPr>
            </a:lstStyle>
            <a:p>
              <a:r>
                <a:rPr lang="en-US" sz="1100" dirty="0"/>
                <a:t>Eastern and southern Africa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8000" y="3744000"/>
              <a:ext cx="1297150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1000"/>
                </a:lnSpc>
                <a:defRPr sz="1200" b="1"/>
              </a:lvl1pPr>
            </a:lstStyle>
            <a:p>
              <a:pPr>
                <a:lnSpc>
                  <a:spcPts val="1200"/>
                </a:lnSpc>
              </a:pPr>
              <a:r>
                <a:rPr lang="en-US" sz="1100" dirty="0"/>
                <a:t>Eastern Europe </a:t>
              </a:r>
              <a:endParaRPr lang="en-US" sz="1100" dirty="0" smtClean="0"/>
            </a:p>
            <a:p>
              <a:pPr>
                <a:lnSpc>
                  <a:spcPts val="1200"/>
                </a:lnSpc>
              </a:pPr>
              <a:r>
                <a:rPr lang="en-US" sz="1100" dirty="0" smtClean="0"/>
                <a:t>and </a:t>
              </a:r>
              <a:r>
                <a:rPr lang="en-US" sz="1100" dirty="0"/>
                <a:t>Central Asia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78000" y="4212000"/>
              <a:ext cx="1415772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1200"/>
                </a:lnSpc>
                <a:defRPr sz="1200" b="1"/>
              </a:lvl1pPr>
            </a:lstStyle>
            <a:p>
              <a:r>
                <a:rPr lang="en-US" sz="1100" dirty="0"/>
                <a:t>Latin America </a:t>
              </a:r>
            </a:p>
            <a:p>
              <a:r>
                <a:rPr lang="en-US" sz="1100" dirty="0"/>
                <a:t>and the Caribbean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78000" y="4687200"/>
              <a:ext cx="1289135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1200"/>
                </a:lnSpc>
                <a:defRPr sz="1200" b="1"/>
              </a:lvl1pPr>
            </a:lstStyle>
            <a:p>
              <a:r>
                <a:rPr lang="en-US" sz="1100" dirty="0"/>
                <a:t>Middle East </a:t>
              </a:r>
            </a:p>
            <a:p>
              <a:r>
                <a:rPr lang="en-US" sz="1100" dirty="0"/>
                <a:t>and North Africa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7999" y="5257507"/>
              <a:ext cx="1968809" cy="22057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1000"/>
                </a:lnSpc>
                <a:defRPr sz="1200" b="1"/>
              </a:lvl1pPr>
            </a:lstStyle>
            <a:p>
              <a:r>
                <a:rPr lang="en-US" sz="1100" dirty="0"/>
                <a:t>Western and central Africa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77999" y="5616000"/>
              <a:ext cx="2095445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1200"/>
                </a:lnSpc>
                <a:defRPr sz="1200" b="1"/>
              </a:lvl1pPr>
            </a:lstStyle>
            <a:p>
              <a:r>
                <a:rPr lang="en-US" sz="1100" dirty="0"/>
                <a:t>Western and central Europe </a:t>
              </a:r>
            </a:p>
            <a:p>
              <a:r>
                <a:rPr lang="en-US" sz="1100" dirty="0"/>
                <a:t>and North America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28709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HIV epidemic and response estimates, </a:t>
            </a:r>
            <a:br>
              <a:rPr lang="en-US" dirty="0"/>
            </a:br>
            <a:r>
              <a:rPr lang="en-US" dirty="0"/>
              <a:t>global and by region, 2010 and 2015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360000" y="1512000"/>
            <a:ext cx="9053982" cy="5106499"/>
            <a:chOff x="360000" y="1512000"/>
            <a:chExt cx="9053982" cy="5106499"/>
          </a:xfrm>
        </p:grpSpPr>
        <p:sp>
          <p:nvSpPr>
            <p:cNvPr id="6" name="Rectangle 5"/>
            <p:cNvSpPr/>
            <p:nvPr/>
          </p:nvSpPr>
          <p:spPr>
            <a:xfrm>
              <a:off x="360000" y="6480000"/>
              <a:ext cx="4953000" cy="138499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/>
            <a:p>
              <a:r>
                <a:rPr lang="fr-FR" sz="900" dirty="0" smtClean="0">
                  <a:latin typeface="+mj-lt"/>
                </a:rPr>
                <a:t>Sources</a:t>
              </a:r>
              <a:r>
                <a:rPr lang="fr-FR" sz="900" dirty="0">
                  <a:latin typeface="+mj-lt"/>
                </a:rPr>
                <a:t>: GARPR 2016; UNAIDS 2016 </a:t>
              </a:r>
              <a:r>
                <a:rPr lang="fr-FR" sz="900" dirty="0" err="1">
                  <a:latin typeface="+mj-lt"/>
                </a:rPr>
                <a:t>estimates</a:t>
              </a:r>
              <a:r>
                <a:rPr lang="fr-FR" sz="900" dirty="0">
                  <a:latin typeface="+mj-lt"/>
                </a:rPr>
                <a:t>.</a:t>
              </a:r>
              <a:endParaRPr lang="en-US" sz="900" dirty="0">
                <a:latin typeface="+mj-lt"/>
              </a:endParaRPr>
            </a:p>
          </p:txBody>
        </p:sp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800" y="1555200"/>
              <a:ext cx="8989182" cy="446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370849" y="6165304"/>
              <a:ext cx="2465651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700" dirty="0"/>
                <a:t>* Difference in global and regional sums due to rounding.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329200" y="1512000"/>
              <a:ext cx="3531600" cy="468000"/>
            </a:xfrm>
            <a:prstGeom prst="rect">
              <a:avLst/>
            </a:prstGeom>
            <a:solidFill>
              <a:srgbClr val="63CDF6"/>
            </a:solidFill>
          </p:spPr>
          <p:txBody>
            <a:bodyPr wrap="none" tIns="36000" bIns="36000" rtlCol="0" anchor="ctr">
              <a:no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People living with HIV </a:t>
              </a:r>
              <a:endParaRPr lang="en-US" sz="1400" b="1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en-US" sz="1400" b="1" dirty="0" smtClean="0">
                  <a:solidFill>
                    <a:schemeClr val="bg1"/>
                  </a:solidFill>
                </a:rPr>
                <a:t>on antiretroviral  treatment </a:t>
              </a:r>
              <a:r>
                <a:rPr lang="en-US" sz="1400" b="1" dirty="0">
                  <a:solidFill>
                    <a:schemeClr val="bg1"/>
                  </a:solidFill>
                </a:rPr>
                <a:t>(all ages)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871600" y="1512000"/>
              <a:ext cx="3531600" cy="468000"/>
            </a:xfrm>
            <a:prstGeom prst="rect">
              <a:avLst/>
            </a:prstGeom>
            <a:solidFill>
              <a:srgbClr val="63CDF6"/>
            </a:solidFill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AIDS-related deaths (all ages)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378000" y="2412001"/>
              <a:ext cx="2430000" cy="360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77999" y="2449507"/>
              <a:ext cx="622286" cy="22057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1000"/>
                </a:lnSpc>
                <a:defRPr sz="1200" b="1"/>
              </a:lvl1pPr>
            </a:lstStyle>
            <a:p>
              <a:r>
                <a:rPr lang="en-GB" sz="1100" dirty="0"/>
                <a:t>Global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78000" y="2905200"/>
              <a:ext cx="1265090" cy="22057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1000"/>
                </a:lnSpc>
                <a:defRPr sz="1200" b="1"/>
              </a:lvl1pPr>
            </a:lstStyle>
            <a:p>
              <a:r>
                <a:rPr lang="en-GB" sz="1100" dirty="0" smtClean="0"/>
                <a:t>Asia and Pacific</a:t>
              </a:r>
              <a:endParaRPr lang="en-GB" sz="110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78000" y="3378307"/>
              <a:ext cx="2073003" cy="22057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1000"/>
                </a:lnSpc>
                <a:defRPr sz="1200" b="1"/>
              </a:lvl1pPr>
            </a:lstStyle>
            <a:p>
              <a:r>
                <a:rPr lang="en-US" sz="1100" dirty="0"/>
                <a:t>Eastern and southern Africa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78000" y="3744000"/>
              <a:ext cx="1297150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1000"/>
                </a:lnSpc>
                <a:defRPr sz="1200" b="1"/>
              </a:lvl1pPr>
            </a:lstStyle>
            <a:p>
              <a:pPr>
                <a:lnSpc>
                  <a:spcPts val="1200"/>
                </a:lnSpc>
              </a:pPr>
              <a:r>
                <a:rPr lang="en-US" sz="1100" dirty="0"/>
                <a:t>Eastern Europe </a:t>
              </a:r>
              <a:endParaRPr lang="en-US" sz="1100" dirty="0" smtClean="0"/>
            </a:p>
            <a:p>
              <a:pPr>
                <a:lnSpc>
                  <a:spcPts val="1200"/>
                </a:lnSpc>
              </a:pPr>
              <a:r>
                <a:rPr lang="en-US" sz="1100" dirty="0" smtClean="0"/>
                <a:t>and </a:t>
              </a:r>
              <a:r>
                <a:rPr lang="en-US" sz="1100" dirty="0"/>
                <a:t>Central Asia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78000" y="4212000"/>
              <a:ext cx="1415772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1200"/>
                </a:lnSpc>
                <a:defRPr sz="1200" b="1"/>
              </a:lvl1pPr>
            </a:lstStyle>
            <a:p>
              <a:r>
                <a:rPr lang="en-US" sz="1100" dirty="0"/>
                <a:t>Latin America </a:t>
              </a:r>
            </a:p>
            <a:p>
              <a:r>
                <a:rPr lang="en-US" sz="1100" dirty="0"/>
                <a:t>and the Caribbean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78000" y="4687200"/>
              <a:ext cx="1289135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1200"/>
                </a:lnSpc>
                <a:defRPr sz="1200" b="1"/>
              </a:lvl1pPr>
            </a:lstStyle>
            <a:p>
              <a:r>
                <a:rPr lang="en-US" sz="1100" dirty="0"/>
                <a:t>Middle East </a:t>
              </a:r>
            </a:p>
            <a:p>
              <a:r>
                <a:rPr lang="en-US" sz="1100" dirty="0"/>
                <a:t>and North Africa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77999" y="5257507"/>
              <a:ext cx="1968809" cy="22057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1000"/>
                </a:lnSpc>
                <a:defRPr sz="1200" b="1"/>
              </a:lvl1pPr>
            </a:lstStyle>
            <a:p>
              <a:r>
                <a:rPr lang="en-US" sz="1100" dirty="0"/>
                <a:t>Western and central Africa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77999" y="5616000"/>
              <a:ext cx="2095445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1200"/>
                </a:lnSpc>
                <a:defRPr sz="1200" b="1"/>
              </a:lvl1pPr>
            </a:lstStyle>
            <a:p>
              <a:r>
                <a:rPr lang="en-US" sz="1100" dirty="0"/>
                <a:t>Western and central Europe </a:t>
              </a:r>
            </a:p>
            <a:p>
              <a:r>
                <a:rPr lang="en-US" sz="1100" dirty="0"/>
                <a:t>and North America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00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Antiretroviral therapy coverage among people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living </a:t>
            </a:r>
            <a:r>
              <a:rPr lang="en-US" dirty="0"/>
              <a:t>with HIV, by region, 2010–2015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360000" y="1620000"/>
            <a:ext cx="8052905" cy="4998499"/>
            <a:chOff x="360000" y="1620000"/>
            <a:chExt cx="8052905" cy="4998499"/>
          </a:xfrm>
        </p:grpSpPr>
        <p:sp>
          <p:nvSpPr>
            <p:cNvPr id="4" name="Rectangle 3"/>
            <p:cNvSpPr/>
            <p:nvPr/>
          </p:nvSpPr>
          <p:spPr>
            <a:xfrm>
              <a:off x="360000" y="6480000"/>
              <a:ext cx="4953000" cy="138499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/>
            <a:p>
              <a:r>
                <a:rPr lang="fr-FR" sz="900" dirty="0" smtClean="0">
                  <a:latin typeface="+mj-lt"/>
                </a:rPr>
                <a:t>Sources</a:t>
              </a:r>
              <a:r>
                <a:rPr lang="fr-FR" sz="900" dirty="0">
                  <a:latin typeface="+mj-lt"/>
                </a:rPr>
                <a:t>: GARPR 2016; UNAIDS 2016 </a:t>
              </a:r>
              <a:r>
                <a:rPr lang="fr-FR" sz="900" dirty="0" err="1">
                  <a:latin typeface="+mj-lt"/>
                </a:rPr>
                <a:t>estimates</a:t>
              </a:r>
              <a:r>
                <a:rPr lang="fr-FR" sz="900" dirty="0">
                  <a:latin typeface="+mj-lt"/>
                </a:rPr>
                <a:t>.</a:t>
              </a:r>
              <a:endParaRPr lang="en-US" sz="900" dirty="0">
                <a:latin typeface="+mj-lt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1352600" y="1620000"/>
              <a:ext cx="7060305" cy="4618921"/>
              <a:chOff x="1352600" y="1701288"/>
              <a:chExt cx="7060305" cy="4618921"/>
            </a:xfrm>
          </p:grpSpPr>
          <p:pic>
            <p:nvPicPr>
              <p:cNvPr id="7170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52600" y="1701288"/>
                <a:ext cx="7060305" cy="432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" name="Rectangle 5"/>
              <p:cNvSpPr/>
              <p:nvPr/>
            </p:nvSpPr>
            <p:spPr>
              <a:xfrm>
                <a:off x="1856656" y="5589240"/>
                <a:ext cx="6556249" cy="422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1990800" y="5589240"/>
                <a:ext cx="640166" cy="56425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36000" tIns="0" rIns="36000" bIns="0" rtlCol="0">
                <a:spAutoFit/>
              </a:bodyPr>
              <a:lstStyle/>
              <a:p>
                <a:pPr algn="ctr">
                  <a:lnSpc>
                    <a:spcPts val="1100"/>
                  </a:lnSpc>
                </a:pPr>
                <a:r>
                  <a:rPr lang="en-GB" sz="1000" b="1" dirty="0" smtClean="0"/>
                  <a:t>Middle </a:t>
                </a:r>
              </a:p>
              <a:p>
                <a:pPr algn="ctr">
                  <a:lnSpc>
                    <a:spcPts val="1100"/>
                  </a:lnSpc>
                </a:pPr>
                <a:r>
                  <a:rPr lang="en-GB" sz="1000" b="1" dirty="0" smtClean="0"/>
                  <a:t>East and </a:t>
                </a:r>
              </a:p>
              <a:p>
                <a:pPr algn="ctr">
                  <a:lnSpc>
                    <a:spcPts val="1100"/>
                  </a:lnSpc>
                </a:pPr>
                <a:r>
                  <a:rPr lang="en-GB" sz="1000" b="1" dirty="0" smtClean="0"/>
                  <a:t>North </a:t>
                </a:r>
              </a:p>
              <a:p>
                <a:pPr algn="ctr">
                  <a:lnSpc>
                    <a:spcPts val="1100"/>
                  </a:lnSpc>
                </a:pPr>
                <a:r>
                  <a:rPr lang="en-GB" sz="1000" b="1" dirty="0" smtClean="0"/>
                  <a:t>Africa</a:t>
                </a:r>
                <a:endParaRPr lang="en-US" sz="1000" b="1" dirty="0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2862000" y="5589240"/>
                <a:ext cx="776422" cy="56425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36000" tIns="0" rIns="36000" bIns="0" rtlCol="0">
                <a:spAutoFit/>
              </a:bodyPr>
              <a:lstStyle>
                <a:defPPr>
                  <a:defRPr lang="en-US"/>
                </a:defPPr>
                <a:lvl1pPr algn="ctr">
                  <a:lnSpc>
                    <a:spcPts val="1100"/>
                  </a:lnSpc>
                  <a:defRPr sz="1000" b="1"/>
                </a:lvl1pPr>
              </a:lstStyle>
              <a:p>
                <a:r>
                  <a:rPr lang="en-GB" dirty="0"/>
                  <a:t>Eastern</a:t>
                </a:r>
              </a:p>
              <a:p>
                <a:r>
                  <a:rPr lang="en-GB" dirty="0"/>
                  <a:t>Europe and</a:t>
                </a:r>
              </a:p>
              <a:p>
                <a:r>
                  <a:rPr lang="en-GB" dirty="0"/>
                  <a:t>central</a:t>
                </a:r>
              </a:p>
              <a:p>
                <a:r>
                  <a:rPr lang="en-GB" dirty="0"/>
                  <a:t>Asia</a:t>
                </a:r>
                <a:endParaRPr lang="en-US" dirty="0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3816000" y="5589240"/>
                <a:ext cx="753980" cy="43601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36000" tIns="0" rIns="36000" bIns="0" rtlCol="0">
                <a:spAutoFit/>
              </a:bodyPr>
              <a:lstStyle>
                <a:defPPr>
                  <a:defRPr lang="en-US"/>
                </a:defPPr>
                <a:lvl1pPr algn="ctr">
                  <a:lnSpc>
                    <a:spcPts val="1100"/>
                  </a:lnSpc>
                  <a:defRPr sz="1000" b="1"/>
                </a:lvl1pPr>
              </a:lstStyle>
              <a:p>
                <a:r>
                  <a:rPr lang="en-GB" dirty="0"/>
                  <a:t>Western</a:t>
                </a:r>
              </a:p>
              <a:p>
                <a:r>
                  <a:rPr lang="en-GB" dirty="0"/>
                  <a:t>and central</a:t>
                </a:r>
              </a:p>
              <a:p>
                <a:r>
                  <a:rPr lang="en-GB" dirty="0"/>
                  <a:t>Africa</a:t>
                </a:r>
                <a:endParaRPr lang="en-US" dirty="0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4842000" y="5589240"/>
                <a:ext cx="604900" cy="28212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36000" tIns="0" rIns="36000" bIns="0" rtlCol="0">
                <a:spAutoFit/>
              </a:bodyPr>
              <a:lstStyle>
                <a:defPPr>
                  <a:defRPr lang="en-US"/>
                </a:defPPr>
                <a:lvl1pPr algn="ctr">
                  <a:lnSpc>
                    <a:spcPts val="1100"/>
                  </a:lnSpc>
                  <a:defRPr sz="1000" b="1"/>
                </a:lvl1pPr>
              </a:lstStyle>
              <a:p>
                <a:r>
                  <a:rPr lang="en-GB" dirty="0"/>
                  <a:t>Asia and</a:t>
                </a:r>
              </a:p>
              <a:p>
                <a:r>
                  <a:rPr lang="en-GB" dirty="0"/>
                  <a:t>Pacific</a:t>
                </a:r>
                <a:endParaRPr lang="en-US" dirty="0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5785200" y="5589240"/>
                <a:ext cx="620930" cy="56425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36000" tIns="0" rIns="36000" bIns="0" rtlCol="0">
                <a:spAutoFit/>
              </a:bodyPr>
              <a:lstStyle>
                <a:defPPr>
                  <a:defRPr lang="en-US"/>
                </a:defPPr>
                <a:lvl1pPr algn="ctr">
                  <a:lnSpc>
                    <a:spcPts val="1100"/>
                  </a:lnSpc>
                  <a:defRPr sz="1000" b="1"/>
                </a:lvl1pPr>
              </a:lstStyle>
              <a:p>
                <a:r>
                  <a:rPr lang="en-GB" dirty="0"/>
                  <a:t>Eastern</a:t>
                </a:r>
              </a:p>
              <a:p>
                <a:r>
                  <a:rPr lang="en-GB" dirty="0"/>
                  <a:t>and</a:t>
                </a:r>
              </a:p>
              <a:p>
                <a:r>
                  <a:rPr lang="en-GB" dirty="0"/>
                  <a:t>southern</a:t>
                </a:r>
              </a:p>
              <a:p>
                <a:r>
                  <a:rPr lang="en-GB" dirty="0"/>
                  <a:t>Africa</a:t>
                </a:r>
                <a:endParaRPr lang="en-US" dirty="0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6688800" y="5589240"/>
                <a:ext cx="697874" cy="56425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36000" tIns="0" rIns="36000" bIns="0" rtlCol="0">
                <a:spAutoFit/>
              </a:bodyPr>
              <a:lstStyle>
                <a:defPPr>
                  <a:defRPr lang="en-US"/>
                </a:defPPr>
                <a:lvl1pPr algn="ctr">
                  <a:lnSpc>
                    <a:spcPts val="1100"/>
                  </a:lnSpc>
                  <a:defRPr sz="1000" b="1"/>
                </a:lvl1pPr>
              </a:lstStyle>
              <a:p>
                <a:r>
                  <a:rPr lang="en-GB" dirty="0"/>
                  <a:t>Latin</a:t>
                </a:r>
              </a:p>
              <a:p>
                <a:r>
                  <a:rPr lang="en-GB" dirty="0"/>
                  <a:t>America</a:t>
                </a:r>
              </a:p>
              <a:p>
                <a:r>
                  <a:rPr lang="en-GB" dirty="0"/>
                  <a:t>and the</a:t>
                </a:r>
              </a:p>
              <a:p>
                <a:r>
                  <a:rPr lang="en-GB" dirty="0"/>
                  <a:t>Caribbean</a:t>
                </a:r>
                <a:endParaRPr lang="en-US" dirty="0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7585200" y="5589240"/>
                <a:ext cx="776422" cy="73096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36000" tIns="0" rIns="36000" bIns="0" rtlCol="0">
                <a:spAutoFit/>
              </a:bodyPr>
              <a:lstStyle>
                <a:defPPr>
                  <a:defRPr lang="en-US"/>
                </a:defPPr>
                <a:lvl1pPr algn="ctr">
                  <a:lnSpc>
                    <a:spcPts val="1100"/>
                  </a:lnSpc>
                  <a:defRPr sz="1000" b="1"/>
                </a:lvl1pPr>
              </a:lstStyle>
              <a:p>
                <a:r>
                  <a:rPr lang="en-GB" dirty="0"/>
                  <a:t>Western</a:t>
                </a:r>
              </a:p>
              <a:p>
                <a:r>
                  <a:rPr lang="en-GB" dirty="0"/>
                  <a:t>and central</a:t>
                </a:r>
              </a:p>
              <a:p>
                <a:r>
                  <a:rPr lang="en-GB" dirty="0"/>
                  <a:t>Europe and</a:t>
                </a:r>
              </a:p>
              <a:p>
                <a:r>
                  <a:rPr lang="en-GB" dirty="0"/>
                  <a:t>North</a:t>
                </a:r>
              </a:p>
              <a:p>
                <a:r>
                  <a:rPr lang="en-GB" dirty="0"/>
                  <a:t>America</a:t>
                </a:r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384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Distribution of antiretroviral therapy, by country, 2015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60000" y="1629200"/>
            <a:ext cx="9345528" cy="4989299"/>
            <a:chOff x="360000" y="1629200"/>
            <a:chExt cx="9345528" cy="4989299"/>
          </a:xfrm>
        </p:grpSpPr>
        <p:sp>
          <p:nvSpPr>
            <p:cNvPr id="4" name="Rectangle 3"/>
            <p:cNvSpPr/>
            <p:nvPr/>
          </p:nvSpPr>
          <p:spPr>
            <a:xfrm>
              <a:off x="360000" y="6480000"/>
              <a:ext cx="4953000" cy="138499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/>
            <a:p>
              <a:r>
                <a:rPr lang="fr-FR" sz="900" dirty="0" smtClean="0">
                  <a:latin typeface="+mj-lt"/>
                </a:rPr>
                <a:t>Sources</a:t>
              </a:r>
              <a:r>
                <a:rPr lang="fr-FR" sz="900" dirty="0">
                  <a:latin typeface="+mj-lt"/>
                </a:rPr>
                <a:t>: GARPR 2016; UNAIDS 2016 </a:t>
              </a:r>
              <a:r>
                <a:rPr lang="fr-FR" sz="900" dirty="0" err="1">
                  <a:latin typeface="+mj-lt"/>
                </a:rPr>
                <a:t>estimates</a:t>
              </a:r>
              <a:r>
                <a:rPr lang="fr-FR" sz="900" dirty="0">
                  <a:latin typeface="+mj-lt"/>
                </a:rPr>
                <a:t>.</a:t>
              </a:r>
              <a:endParaRPr lang="en-US" sz="900" dirty="0">
                <a:latin typeface="+mj-lt"/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360000" y="5970766"/>
              <a:ext cx="934552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dirty="0"/>
                <a:t>* The Fast-Track countries include the 10 displayed on this chart, plus Angola, Botswana, Brazil, Cameroon, Chad, China, Côte d’Ivoire, Democratic Republic </a:t>
              </a:r>
              <a:r>
                <a:rPr lang="en-US" sz="800" dirty="0" smtClean="0"/>
                <a:t>of the </a:t>
              </a:r>
              <a:r>
                <a:rPr lang="en-US" sz="800" dirty="0"/>
                <a:t>Congo, Ethiopia, Ghana, Haiti, Indonesia, Iran (Islamic Republic of), Jamaica, Lesotho, Malawi, Mali, Myanmar, Namibia, Pakistan, South Sudan, </a:t>
              </a:r>
              <a:r>
                <a:rPr lang="en-US" sz="800" dirty="0" smtClean="0"/>
                <a:t>Swaziland, Russian </a:t>
              </a:r>
              <a:r>
                <a:rPr lang="en-US" sz="800" dirty="0"/>
                <a:t>Federation, Ukraine and Viet Nam.</a:t>
              </a: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524704" y="1629200"/>
              <a:ext cx="8388736" cy="3600000"/>
              <a:chOff x="200472" y="1350000"/>
              <a:chExt cx="8388736" cy="3600000"/>
            </a:xfrm>
          </p:grpSpPr>
          <p:pic>
            <p:nvPicPr>
              <p:cNvPr id="8194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786" r="17652"/>
              <a:stretch/>
            </p:blipFill>
            <p:spPr bwMode="auto">
              <a:xfrm>
                <a:off x="396000" y="1350000"/>
                <a:ext cx="8172000" cy="360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" r="70576"/>
              <a:stretch/>
            </p:blipFill>
            <p:spPr bwMode="auto">
              <a:xfrm>
                <a:off x="200472" y="1350000"/>
                <a:ext cx="3060000" cy="360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866" r="178"/>
              <a:stretch/>
            </p:blipFill>
            <p:spPr bwMode="auto">
              <a:xfrm>
                <a:off x="6825208" y="1350000"/>
                <a:ext cx="1764000" cy="360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214641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Antiretroviral therapy coverage and number of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AIDS-related </a:t>
            </a:r>
            <a:r>
              <a:rPr lang="en-US" dirty="0"/>
              <a:t>deaths, global, 2000–2015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360000" y="1701288"/>
            <a:ext cx="8112542" cy="4917211"/>
            <a:chOff x="360000" y="1701288"/>
            <a:chExt cx="8112542" cy="4917211"/>
          </a:xfrm>
        </p:grpSpPr>
        <p:sp>
          <p:nvSpPr>
            <p:cNvPr id="4" name="Rectangle 3"/>
            <p:cNvSpPr/>
            <p:nvPr/>
          </p:nvSpPr>
          <p:spPr>
            <a:xfrm>
              <a:off x="360000" y="6480000"/>
              <a:ext cx="4953000" cy="138499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/>
            <a:p>
              <a:r>
                <a:rPr lang="fr-FR" sz="900" dirty="0" smtClean="0">
                  <a:latin typeface="+mj-lt"/>
                </a:rPr>
                <a:t>Sources</a:t>
              </a:r>
              <a:r>
                <a:rPr lang="fr-FR" sz="900" dirty="0">
                  <a:latin typeface="+mj-lt"/>
                </a:rPr>
                <a:t>: GARPR 2016; UNAIDS 2016 </a:t>
              </a:r>
              <a:r>
                <a:rPr lang="fr-FR" sz="900" dirty="0" err="1">
                  <a:latin typeface="+mj-lt"/>
                </a:rPr>
                <a:t>estimates</a:t>
              </a:r>
              <a:r>
                <a:rPr lang="fr-FR" sz="900" dirty="0">
                  <a:latin typeface="+mj-lt"/>
                </a:rPr>
                <a:t>.</a:t>
              </a:r>
              <a:endParaRPr lang="en-US" sz="900" dirty="0">
                <a:latin typeface="+mj-lt"/>
              </a:endParaRPr>
            </a:p>
          </p:txBody>
        </p:sp>
        <p:pic>
          <p:nvPicPr>
            <p:cNvPr id="921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0593" y="1701288"/>
              <a:ext cx="7191949" cy="43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19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53390"/>
            <a:stretch/>
          </p:blipFill>
          <p:spPr bwMode="auto">
            <a:xfrm>
              <a:off x="2448000" y="1772818"/>
              <a:ext cx="3492000" cy="274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973" r="728"/>
            <a:stretch/>
          </p:blipFill>
          <p:spPr bwMode="auto">
            <a:xfrm>
              <a:off x="2473200" y="2052000"/>
              <a:ext cx="3168000" cy="274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4210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New HIV infections among people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aged </a:t>
            </a:r>
            <a:r>
              <a:rPr lang="en-US" dirty="0"/>
              <a:t>15 years </a:t>
            </a:r>
            <a:r>
              <a:rPr lang="en-US" dirty="0" smtClean="0"/>
              <a:t>and </a:t>
            </a:r>
            <a:r>
              <a:rPr lang="en-US" dirty="0"/>
              <a:t>over, by region, 2010–2015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60000" y="1759743"/>
            <a:ext cx="8718738" cy="4858756"/>
            <a:chOff x="360000" y="1759743"/>
            <a:chExt cx="8718738" cy="4858756"/>
          </a:xfrm>
        </p:grpSpPr>
        <p:sp>
          <p:nvSpPr>
            <p:cNvPr id="4" name="Rectangle 3"/>
            <p:cNvSpPr/>
            <p:nvPr/>
          </p:nvSpPr>
          <p:spPr>
            <a:xfrm>
              <a:off x="360000" y="6480000"/>
              <a:ext cx="4953000" cy="138499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/>
            <a:p>
              <a:r>
                <a:rPr lang="fr-FR" sz="900" dirty="0" smtClean="0">
                  <a:latin typeface="+mj-lt"/>
                </a:rPr>
                <a:t>Source</a:t>
              </a:r>
              <a:r>
                <a:rPr lang="fr-FR" sz="900" dirty="0">
                  <a:latin typeface="+mj-lt"/>
                </a:rPr>
                <a:t>: UNAIDS 2016 </a:t>
              </a:r>
              <a:r>
                <a:rPr lang="fr-FR" sz="900" dirty="0" err="1">
                  <a:latin typeface="+mj-lt"/>
                </a:rPr>
                <a:t>estimates</a:t>
              </a:r>
              <a:r>
                <a:rPr lang="fr-FR" sz="900" dirty="0">
                  <a:latin typeface="+mj-lt"/>
                </a:rPr>
                <a:t>.</a:t>
              </a:r>
              <a:endParaRPr lang="en-US" sz="900" dirty="0">
                <a:latin typeface="+mj-lt"/>
              </a:endParaRPr>
            </a:p>
          </p:txBody>
        </p:sp>
        <p:pic>
          <p:nvPicPr>
            <p:cNvPr id="1024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4528" y="1759743"/>
              <a:ext cx="7920000" cy="4189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4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0149" y="5332615"/>
              <a:ext cx="2497143" cy="5828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44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1595" y="5341972"/>
              <a:ext cx="3817143" cy="76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0868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Estimated new HIV infections by county, Kenya, 2014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360000" y="1202083"/>
            <a:ext cx="8934376" cy="5416416"/>
            <a:chOff x="360000" y="1202083"/>
            <a:chExt cx="8934376" cy="5416416"/>
          </a:xfrm>
        </p:grpSpPr>
        <p:sp>
          <p:nvSpPr>
            <p:cNvPr id="4" name="Rectangle 3"/>
            <p:cNvSpPr/>
            <p:nvPr/>
          </p:nvSpPr>
          <p:spPr>
            <a:xfrm>
              <a:off x="360000" y="6480000"/>
              <a:ext cx="4953000" cy="138499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/>
            <a:p>
              <a:r>
                <a:rPr lang="fr-FR" sz="900" dirty="0" smtClean="0">
                  <a:latin typeface="+mj-lt"/>
                </a:rPr>
                <a:t>Sources: </a:t>
              </a:r>
              <a:r>
                <a:rPr lang="en-US" sz="900" dirty="0">
                  <a:latin typeface="+mj-lt"/>
                </a:rPr>
                <a:t>UNAIDS 2015 estimates; Kenya Ministry of Health.</a:t>
              </a:r>
            </a:p>
          </p:txBody>
        </p:sp>
        <p:pic>
          <p:nvPicPr>
            <p:cNvPr id="1126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481" r="-261"/>
            <a:stretch/>
          </p:blipFill>
          <p:spPr bwMode="auto">
            <a:xfrm>
              <a:off x="1496616" y="1202083"/>
              <a:ext cx="4068000" cy="5035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6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8376" y="2818586"/>
              <a:ext cx="3636000" cy="1474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1424608" y="5949280"/>
              <a:ext cx="864096" cy="360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4210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lobal AIDS 2016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1736</TotalTime>
  <Words>503</Words>
  <Application>Microsoft Office PowerPoint</Application>
  <PresentationFormat>A4 Paper (210x297 mm)</PresentationFormat>
  <Paragraphs>89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Number of people living with HIV  on antiretroviral therapy, global, 2010–2015</vt:lpstr>
      <vt:lpstr>HIV epidemic and response estimates,  global and by region, 2010 and 2015</vt:lpstr>
      <vt:lpstr>HIV epidemic and response estimates,  global and by region, 2010 and 2015</vt:lpstr>
      <vt:lpstr>Antiretroviral therapy coverage among people  living with HIV, by region, 2010–2015</vt:lpstr>
      <vt:lpstr>Distribution of antiretroviral therapy, by country, 2015</vt:lpstr>
      <vt:lpstr>Antiretroviral therapy coverage and number of  AIDS-related deaths, global, 2000–2015</vt:lpstr>
      <vt:lpstr>New HIV infections among people  aged 15 years and over, by region, 2010–2015</vt:lpstr>
      <vt:lpstr>Estimated new HIV infections by county, Kenya, 2014</vt:lpstr>
      <vt:lpstr>Distribution of new adult HIV infections and population  by age and sex, global and in sub-Saharan Africa, 2015</vt:lpstr>
      <vt:lpstr>Distribution of new HIV infections  among population groups, by region, 2014</vt:lpstr>
      <vt:lpstr>PowerPoint Presentation</vt:lpstr>
    </vt:vector>
  </TitlesOfParts>
  <Company>UNAIDS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FADRIQUELA, Efren Estacio</dc:creator>
  <cp:lastModifiedBy>Efren Estacio FADRIQUELA</cp:lastModifiedBy>
  <cp:revision>139</cp:revision>
  <dcterms:created xsi:type="dcterms:W3CDTF">2016-02-05T16:47:07Z</dcterms:created>
  <dcterms:modified xsi:type="dcterms:W3CDTF">2016-11-24T13:11:34Z</dcterms:modified>
</cp:coreProperties>
</file>