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97" r:id="rId5"/>
    <p:sldMasterId id="2147483793" r:id="rId6"/>
    <p:sldMasterId id="2147483826" r:id="rId7"/>
    <p:sldMasterId id="2147483828" r:id="rId8"/>
    <p:sldMasterId id="2147483886" r:id="rId9"/>
  </p:sldMasterIdLst>
  <p:notesMasterIdLst>
    <p:notesMasterId r:id="rId29"/>
  </p:notesMasterIdLst>
  <p:sldIdLst>
    <p:sldId id="261" r:id="rId10"/>
    <p:sldId id="280" r:id="rId11"/>
    <p:sldId id="270" r:id="rId12"/>
    <p:sldId id="281" r:id="rId13"/>
    <p:sldId id="260" r:id="rId14"/>
    <p:sldId id="291" r:id="rId15"/>
    <p:sldId id="286" r:id="rId16"/>
    <p:sldId id="282" r:id="rId17"/>
    <p:sldId id="262" r:id="rId18"/>
    <p:sldId id="271" r:id="rId19"/>
    <p:sldId id="277" r:id="rId20"/>
    <p:sldId id="283" r:id="rId21"/>
    <p:sldId id="272" r:id="rId22"/>
    <p:sldId id="284" r:id="rId23"/>
    <p:sldId id="268" r:id="rId24"/>
    <p:sldId id="276" r:id="rId25"/>
    <p:sldId id="274" r:id="rId26"/>
    <p:sldId id="275" r:id="rId27"/>
    <p:sldId id="290" r:id="rId28"/>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1">
          <p15:clr>
            <a:srgbClr val="A4A3A4"/>
          </p15:clr>
        </p15:guide>
        <p15:guide id="2" orient="horz" pos="4075">
          <p15:clr>
            <a:srgbClr val="A4A3A4"/>
          </p15:clr>
        </p15:guide>
        <p15:guide id="3" pos="2880">
          <p15:clr>
            <a:srgbClr val="A4A3A4"/>
          </p15:clr>
        </p15:guide>
        <p15:guide id="4" pos="26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7957"/>
    <a:srgbClr val="E1884B"/>
    <a:srgbClr val="D27732"/>
    <a:srgbClr val="E27222"/>
    <a:srgbClr val="F69C0A"/>
    <a:srgbClr val="FF681D"/>
    <a:srgbClr val="0092D2"/>
    <a:srgbClr val="70C8BE"/>
    <a:srgbClr val="89C443"/>
    <a:srgbClr val="02AE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623" autoAdjust="0"/>
    <p:restoredTop sz="89588" autoAdjust="0"/>
  </p:normalViewPr>
  <p:slideViewPr>
    <p:cSldViewPr snapToGrid="0">
      <p:cViewPr varScale="1">
        <p:scale>
          <a:sx n="99" d="100"/>
          <a:sy n="99" d="100"/>
        </p:scale>
        <p:origin x="1542" y="84"/>
      </p:cViewPr>
      <p:guideLst>
        <p:guide orient="horz" pos="2161"/>
        <p:guide orient="horz" pos="4075"/>
        <p:guide pos="2880"/>
        <p:guide pos="26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34" Type="http://schemas.microsoft.com/office/2016/11/relationships/changesInfo" Target="changesInfos/changesInfo1.xml"/><Relationship Id="rId7"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presProps" Target="presProps.xml"/><Relationship Id="rId8" Type="http://schemas.openxmlformats.org/officeDocument/2006/relationships/slideMaster" Target="slideMasters/slideMaster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AKUSIK, Anna" userId="884b3cc0-12f8-466b-9563-0e29647e7f3c" providerId="ADAL" clId="{A1C18AAB-5862-4122-8CF6-FA8D8B454A4B}"/>
    <pc:docChg chg="undo custSel modSld">
      <pc:chgData name="YAKUSIK, Anna" userId="884b3cc0-12f8-466b-9563-0e29647e7f3c" providerId="ADAL" clId="{A1C18AAB-5862-4122-8CF6-FA8D8B454A4B}" dt="2026-02-19T14:46:24.642" v="242"/>
      <pc:docMkLst>
        <pc:docMk/>
      </pc:docMkLst>
      <pc:sldChg chg="modSp mod">
        <pc:chgData name="YAKUSIK, Anna" userId="884b3cc0-12f8-466b-9563-0e29647e7f3c" providerId="ADAL" clId="{A1C18AAB-5862-4122-8CF6-FA8D8B454A4B}" dt="2026-02-19T14:40:29.642" v="188" actId="20577"/>
        <pc:sldMkLst>
          <pc:docMk/>
          <pc:sldMk cId="0" sldId="260"/>
        </pc:sldMkLst>
        <pc:spChg chg="mod">
          <ac:chgData name="YAKUSIK, Anna" userId="884b3cc0-12f8-466b-9563-0e29647e7f3c" providerId="ADAL" clId="{A1C18AAB-5862-4122-8CF6-FA8D8B454A4B}" dt="2026-02-19T14:40:29.642" v="188" actId="20577"/>
          <ac:spMkLst>
            <pc:docMk/>
            <pc:sldMk cId="0" sldId="260"/>
            <ac:spMk id="10243" creationId="{7AE5402D-E2F2-4419-9886-B99F0BE970BA}"/>
          </ac:spMkLst>
        </pc:spChg>
      </pc:sldChg>
      <pc:sldChg chg="modSp mod modNotesTx">
        <pc:chgData name="YAKUSIK, Anna" userId="884b3cc0-12f8-466b-9563-0e29647e7f3c" providerId="ADAL" clId="{A1C18AAB-5862-4122-8CF6-FA8D8B454A4B}" dt="2026-02-19T14:01:56.659" v="2"/>
        <pc:sldMkLst>
          <pc:docMk/>
          <pc:sldMk cId="0" sldId="261"/>
        </pc:sldMkLst>
        <pc:spChg chg="mod">
          <ac:chgData name="YAKUSIK, Anna" userId="884b3cc0-12f8-466b-9563-0e29647e7f3c" providerId="ADAL" clId="{A1C18AAB-5862-4122-8CF6-FA8D8B454A4B}" dt="2026-02-19T14:01:43.376" v="1"/>
          <ac:spMkLst>
            <pc:docMk/>
            <pc:sldMk cId="0" sldId="261"/>
            <ac:spMk id="6146" creationId="{188327A2-BAE0-447E-82FD-CBB9F2547A23}"/>
          </ac:spMkLst>
        </pc:spChg>
        <pc:spChg chg="mod">
          <ac:chgData name="YAKUSIK, Anna" userId="884b3cc0-12f8-466b-9563-0e29647e7f3c" providerId="ADAL" clId="{A1C18AAB-5862-4122-8CF6-FA8D8B454A4B}" dt="2026-02-19T14:01:56.659" v="2"/>
          <ac:spMkLst>
            <pc:docMk/>
            <pc:sldMk cId="0" sldId="261"/>
            <ac:spMk id="6147" creationId="{502C74B0-0F83-482D-846B-9127DAE9DD82}"/>
          </ac:spMkLst>
        </pc:spChg>
      </pc:sldChg>
      <pc:sldChg chg="modNotesTx">
        <pc:chgData name="YAKUSIK, Anna" userId="884b3cc0-12f8-466b-9563-0e29647e7f3c" providerId="ADAL" clId="{A1C18AAB-5862-4122-8CF6-FA8D8B454A4B}" dt="2026-02-19T14:06:31.652" v="8" actId="6549"/>
        <pc:sldMkLst>
          <pc:docMk/>
          <pc:sldMk cId="0" sldId="262"/>
        </pc:sldMkLst>
      </pc:sldChg>
      <pc:sldChg chg="modNotesTx">
        <pc:chgData name="YAKUSIK, Anna" userId="884b3cc0-12f8-466b-9563-0e29647e7f3c" providerId="ADAL" clId="{A1C18AAB-5862-4122-8CF6-FA8D8B454A4B}" dt="2026-02-19T14:15:42.171" v="25" actId="6549"/>
        <pc:sldMkLst>
          <pc:docMk/>
          <pc:sldMk cId="0" sldId="268"/>
        </pc:sldMkLst>
      </pc:sldChg>
      <pc:sldChg chg="modSp mod modNotesTx">
        <pc:chgData name="YAKUSIK, Anna" userId="884b3cc0-12f8-466b-9563-0e29647e7f3c" providerId="ADAL" clId="{A1C18AAB-5862-4122-8CF6-FA8D8B454A4B}" dt="2026-02-19T14:46:24.642" v="242"/>
        <pc:sldMkLst>
          <pc:docMk/>
          <pc:sldMk cId="0" sldId="270"/>
        </pc:sldMkLst>
        <pc:spChg chg="mod">
          <ac:chgData name="YAKUSIK, Anna" userId="884b3cc0-12f8-466b-9563-0e29647e7f3c" providerId="ADAL" clId="{A1C18AAB-5862-4122-8CF6-FA8D8B454A4B}" dt="2026-02-19T14:46:24.642" v="242"/>
          <ac:spMkLst>
            <pc:docMk/>
            <pc:sldMk cId="0" sldId="270"/>
            <ac:spMk id="2" creationId="{32715C47-16DE-42FA-BC7B-1E7A9B8D7258}"/>
          </ac:spMkLst>
        </pc:spChg>
        <pc:spChg chg="mod">
          <ac:chgData name="YAKUSIK, Anna" userId="884b3cc0-12f8-466b-9563-0e29647e7f3c" providerId="ADAL" clId="{A1C18AAB-5862-4122-8CF6-FA8D8B454A4B}" dt="2026-02-19T14:45:51.933" v="239" actId="6549"/>
          <ac:spMkLst>
            <pc:docMk/>
            <pc:sldMk cId="0" sldId="270"/>
            <ac:spMk id="7171" creationId="{BF1FFD78-85FE-4A02-856A-97F26BD3E56C}"/>
          </ac:spMkLst>
        </pc:spChg>
        <pc:spChg chg="mod">
          <ac:chgData name="YAKUSIK, Anna" userId="884b3cc0-12f8-466b-9563-0e29647e7f3c" providerId="ADAL" clId="{A1C18AAB-5862-4122-8CF6-FA8D8B454A4B}" dt="2026-02-19T14:42:26.673" v="199"/>
          <ac:spMkLst>
            <pc:docMk/>
            <pc:sldMk cId="0" sldId="270"/>
            <ac:spMk id="8194" creationId="{E6431AA3-00C2-464C-AB63-6C7490ACF4A1}"/>
          </ac:spMkLst>
        </pc:spChg>
      </pc:sldChg>
      <pc:sldChg chg="modSp mod">
        <pc:chgData name="YAKUSIK, Anna" userId="884b3cc0-12f8-466b-9563-0e29647e7f3c" providerId="ADAL" clId="{A1C18AAB-5862-4122-8CF6-FA8D8B454A4B}" dt="2026-02-19T14:40:48.589" v="192" actId="20577"/>
        <pc:sldMkLst>
          <pc:docMk/>
          <pc:sldMk cId="0" sldId="271"/>
        </pc:sldMkLst>
        <pc:spChg chg="mod">
          <ac:chgData name="YAKUSIK, Anna" userId="884b3cc0-12f8-466b-9563-0e29647e7f3c" providerId="ADAL" clId="{A1C18AAB-5862-4122-8CF6-FA8D8B454A4B}" dt="2026-02-19T14:32:20.434" v="125"/>
          <ac:spMkLst>
            <pc:docMk/>
            <pc:sldMk cId="0" sldId="271"/>
            <ac:spMk id="2" creationId="{CC572BD5-E3A0-0084-F2E7-B5D79BE1485A}"/>
          </ac:spMkLst>
        </pc:spChg>
        <pc:spChg chg="mod">
          <ac:chgData name="YAKUSIK, Anna" userId="884b3cc0-12f8-466b-9563-0e29647e7f3c" providerId="ADAL" clId="{A1C18AAB-5862-4122-8CF6-FA8D8B454A4B}" dt="2026-02-19T14:40:48.589" v="192" actId="20577"/>
          <ac:spMkLst>
            <pc:docMk/>
            <pc:sldMk cId="0" sldId="271"/>
            <ac:spMk id="16387" creationId="{C2FDD706-9A5D-4148-9DEC-1E3492807C49}"/>
          </ac:spMkLst>
        </pc:spChg>
      </pc:sldChg>
      <pc:sldChg chg="modSp mod modNotesTx">
        <pc:chgData name="YAKUSIK, Anna" userId="884b3cc0-12f8-466b-9563-0e29647e7f3c" providerId="ADAL" clId="{A1C18AAB-5862-4122-8CF6-FA8D8B454A4B}" dt="2026-02-19T14:26:34.332" v="61" actId="108"/>
        <pc:sldMkLst>
          <pc:docMk/>
          <pc:sldMk cId="0" sldId="272"/>
        </pc:sldMkLst>
        <pc:spChg chg="mod">
          <ac:chgData name="YAKUSIK, Anna" userId="884b3cc0-12f8-466b-9563-0e29647e7f3c" providerId="ADAL" clId="{A1C18AAB-5862-4122-8CF6-FA8D8B454A4B}" dt="2026-02-19T14:26:34.332" v="61" actId="108"/>
          <ac:spMkLst>
            <pc:docMk/>
            <pc:sldMk cId="0" sldId="272"/>
            <ac:spMk id="19458" creationId="{DD32FD70-1BF6-4772-84E2-BC664F5BB0AF}"/>
          </ac:spMkLst>
        </pc:spChg>
        <pc:spChg chg="mod">
          <ac:chgData name="YAKUSIK, Anna" userId="884b3cc0-12f8-466b-9563-0e29647e7f3c" providerId="ADAL" clId="{A1C18AAB-5862-4122-8CF6-FA8D8B454A4B}" dt="2026-02-19T14:24:44.672" v="57" actId="20577"/>
          <ac:spMkLst>
            <pc:docMk/>
            <pc:sldMk cId="0" sldId="272"/>
            <ac:spMk id="19459" creationId="{C7F9BB3B-88A8-4298-BA78-E915F66B841F}"/>
          </ac:spMkLst>
        </pc:spChg>
      </pc:sldChg>
      <pc:sldChg chg="modNotesTx">
        <pc:chgData name="YAKUSIK, Anna" userId="884b3cc0-12f8-466b-9563-0e29647e7f3c" providerId="ADAL" clId="{A1C18AAB-5862-4122-8CF6-FA8D8B454A4B}" dt="2026-02-19T14:08:37.080" v="15" actId="6549"/>
        <pc:sldMkLst>
          <pc:docMk/>
          <pc:sldMk cId="0" sldId="274"/>
        </pc:sldMkLst>
      </pc:sldChg>
      <pc:sldChg chg="addSp delSp modSp mod modNotesTx">
        <pc:chgData name="YAKUSIK, Anna" userId="884b3cc0-12f8-466b-9563-0e29647e7f3c" providerId="ADAL" clId="{A1C18AAB-5862-4122-8CF6-FA8D8B454A4B}" dt="2026-02-19T14:12:23.128" v="24" actId="22"/>
        <pc:sldMkLst>
          <pc:docMk/>
          <pc:sldMk cId="0" sldId="275"/>
        </pc:sldMkLst>
        <pc:spChg chg="mod">
          <ac:chgData name="YAKUSIK, Anna" userId="884b3cc0-12f8-466b-9563-0e29647e7f3c" providerId="ADAL" clId="{A1C18AAB-5862-4122-8CF6-FA8D8B454A4B}" dt="2026-02-19T14:11:49.671" v="22" actId="20577"/>
          <ac:spMkLst>
            <pc:docMk/>
            <pc:sldMk cId="0" sldId="275"/>
            <ac:spMk id="24579" creationId="{A6820627-ED5F-4D1C-83A0-2E5466CE4992}"/>
          </ac:spMkLst>
        </pc:spChg>
        <pc:picChg chg="add">
          <ac:chgData name="YAKUSIK, Anna" userId="884b3cc0-12f8-466b-9563-0e29647e7f3c" providerId="ADAL" clId="{A1C18AAB-5862-4122-8CF6-FA8D8B454A4B}" dt="2026-02-19T14:12:23.128" v="24" actId="22"/>
          <ac:picMkLst>
            <pc:docMk/>
            <pc:sldMk cId="0" sldId="275"/>
            <ac:picMk id="4" creationId="{8D02F168-8C7B-AF6D-8365-2BE408E4EE7E}"/>
          </ac:picMkLst>
        </pc:picChg>
      </pc:sldChg>
      <pc:sldChg chg="modNotesTx">
        <pc:chgData name="YAKUSIK, Anna" userId="884b3cc0-12f8-466b-9563-0e29647e7f3c" providerId="ADAL" clId="{A1C18AAB-5862-4122-8CF6-FA8D8B454A4B}" dt="2026-02-19T14:08:16.508" v="14" actId="6549"/>
        <pc:sldMkLst>
          <pc:docMk/>
          <pc:sldMk cId="0" sldId="276"/>
        </pc:sldMkLst>
      </pc:sldChg>
      <pc:sldChg chg="addSp delSp modSp mod modNotesTx">
        <pc:chgData name="YAKUSIK, Anna" userId="884b3cc0-12f8-466b-9563-0e29647e7f3c" providerId="ADAL" clId="{A1C18AAB-5862-4122-8CF6-FA8D8B454A4B}" dt="2026-02-19T14:31:40.539" v="124" actId="1076"/>
        <pc:sldMkLst>
          <pc:docMk/>
          <pc:sldMk cId="0" sldId="277"/>
        </pc:sldMkLst>
        <pc:spChg chg="add mod">
          <ac:chgData name="YAKUSIK, Anna" userId="884b3cc0-12f8-466b-9563-0e29647e7f3c" providerId="ADAL" clId="{A1C18AAB-5862-4122-8CF6-FA8D8B454A4B}" dt="2026-02-19T14:31:40.539" v="124" actId="1076"/>
          <ac:spMkLst>
            <pc:docMk/>
            <pc:sldMk cId="0" sldId="277"/>
            <ac:spMk id="5" creationId="{86E0BA13-4455-83FD-0659-76FECC968011}"/>
          </ac:spMkLst>
        </pc:spChg>
        <pc:spChg chg="mod">
          <ac:chgData name="YAKUSIK, Anna" userId="884b3cc0-12f8-466b-9563-0e29647e7f3c" providerId="ADAL" clId="{A1C18AAB-5862-4122-8CF6-FA8D8B454A4B}" dt="2026-02-19T14:27:03.266" v="62"/>
          <ac:spMkLst>
            <pc:docMk/>
            <pc:sldMk cId="0" sldId="277"/>
            <ac:spMk id="17410" creationId="{472B147E-656E-4894-828B-4FF017F6672B}"/>
          </ac:spMkLst>
        </pc:spChg>
        <pc:spChg chg="mod">
          <ac:chgData name="YAKUSIK, Anna" userId="884b3cc0-12f8-466b-9563-0e29647e7f3c" providerId="ADAL" clId="{A1C18AAB-5862-4122-8CF6-FA8D8B454A4B}" dt="2026-02-19T14:27:42.512" v="75" actId="15"/>
          <ac:spMkLst>
            <pc:docMk/>
            <pc:sldMk cId="0" sldId="277"/>
            <ac:spMk id="17411" creationId="{0E81DE1F-D292-4ADD-8C78-F4D0D677E019}"/>
          </ac:spMkLst>
        </pc:spChg>
      </pc:sldChg>
      <pc:sldChg chg="modSp mod modNotesTx">
        <pc:chgData name="YAKUSIK, Anna" userId="884b3cc0-12f8-466b-9563-0e29647e7f3c" providerId="ADAL" clId="{A1C18AAB-5862-4122-8CF6-FA8D8B454A4B}" dt="2026-02-19T14:41:53.195" v="196" actId="108"/>
        <pc:sldMkLst>
          <pc:docMk/>
          <pc:sldMk cId="2158985286" sldId="280"/>
        </pc:sldMkLst>
        <pc:spChg chg="mod">
          <ac:chgData name="YAKUSIK, Anna" userId="884b3cc0-12f8-466b-9563-0e29647e7f3c" providerId="ADAL" clId="{A1C18AAB-5862-4122-8CF6-FA8D8B454A4B}" dt="2026-02-19T14:41:53.195" v="196" actId="108"/>
          <ac:spMkLst>
            <pc:docMk/>
            <pc:sldMk cId="2158985286" sldId="280"/>
            <ac:spMk id="3" creationId="{D5C719B8-DD7A-4275-B6A4-1004E4EA4DA3}"/>
          </ac:spMkLst>
        </pc:spChg>
      </pc:sldChg>
      <pc:sldChg chg="modSp mod modNotesTx">
        <pc:chgData name="YAKUSIK, Anna" userId="884b3cc0-12f8-466b-9563-0e29647e7f3c" providerId="ADAL" clId="{A1C18AAB-5862-4122-8CF6-FA8D8B454A4B}" dt="2026-02-19T14:42:14.955" v="198" actId="6549"/>
        <pc:sldMkLst>
          <pc:docMk/>
          <pc:sldMk cId="1032957955" sldId="281"/>
        </pc:sldMkLst>
        <pc:spChg chg="mod">
          <ac:chgData name="YAKUSIK, Anna" userId="884b3cc0-12f8-466b-9563-0e29647e7f3c" providerId="ADAL" clId="{A1C18AAB-5862-4122-8CF6-FA8D8B454A4B}" dt="2026-02-19T14:42:14.955" v="198" actId="6549"/>
          <ac:spMkLst>
            <pc:docMk/>
            <pc:sldMk cId="1032957955" sldId="281"/>
            <ac:spMk id="3" creationId="{D5C719B8-DD7A-4275-B6A4-1004E4EA4DA3}"/>
          </ac:spMkLst>
        </pc:spChg>
      </pc:sldChg>
      <pc:sldChg chg="modSp mod">
        <pc:chgData name="YAKUSIK, Anna" userId="884b3cc0-12f8-466b-9563-0e29647e7f3c" providerId="ADAL" clId="{A1C18AAB-5862-4122-8CF6-FA8D8B454A4B}" dt="2026-02-19T14:36:34.005" v="155"/>
        <pc:sldMkLst>
          <pc:docMk/>
          <pc:sldMk cId="2245378713" sldId="282"/>
        </pc:sldMkLst>
        <pc:spChg chg="mod">
          <ac:chgData name="YAKUSIK, Anna" userId="884b3cc0-12f8-466b-9563-0e29647e7f3c" providerId="ADAL" clId="{A1C18AAB-5862-4122-8CF6-FA8D8B454A4B}" dt="2026-02-19T14:36:34.005" v="155"/>
          <ac:spMkLst>
            <pc:docMk/>
            <pc:sldMk cId="2245378713" sldId="282"/>
            <ac:spMk id="3" creationId="{D5C719B8-DD7A-4275-B6A4-1004E4EA4DA3}"/>
          </ac:spMkLst>
        </pc:spChg>
      </pc:sldChg>
      <pc:sldChg chg="modSp mod modNotesTx">
        <pc:chgData name="YAKUSIK, Anna" userId="884b3cc0-12f8-466b-9563-0e29647e7f3c" providerId="ADAL" clId="{A1C18AAB-5862-4122-8CF6-FA8D8B454A4B}" dt="2026-02-19T14:26:06.512" v="58"/>
        <pc:sldMkLst>
          <pc:docMk/>
          <pc:sldMk cId="3626025927" sldId="283"/>
        </pc:sldMkLst>
        <pc:spChg chg="mod">
          <ac:chgData name="YAKUSIK, Anna" userId="884b3cc0-12f8-466b-9563-0e29647e7f3c" providerId="ADAL" clId="{A1C18AAB-5862-4122-8CF6-FA8D8B454A4B}" dt="2026-02-19T14:26:06.512" v="58"/>
          <ac:spMkLst>
            <pc:docMk/>
            <pc:sldMk cId="3626025927" sldId="283"/>
            <ac:spMk id="3" creationId="{D5C719B8-DD7A-4275-B6A4-1004E4EA4DA3}"/>
          </ac:spMkLst>
        </pc:spChg>
      </pc:sldChg>
      <pc:sldChg chg="modSp mod modNotesTx">
        <pc:chgData name="YAKUSIK, Anna" userId="884b3cc0-12f8-466b-9563-0e29647e7f3c" providerId="ADAL" clId="{A1C18AAB-5862-4122-8CF6-FA8D8B454A4B}" dt="2026-02-19T14:26:14.512" v="59" actId="108"/>
        <pc:sldMkLst>
          <pc:docMk/>
          <pc:sldMk cId="981460842" sldId="284"/>
        </pc:sldMkLst>
        <pc:spChg chg="mod">
          <ac:chgData name="YAKUSIK, Anna" userId="884b3cc0-12f8-466b-9563-0e29647e7f3c" providerId="ADAL" clId="{A1C18AAB-5862-4122-8CF6-FA8D8B454A4B}" dt="2026-02-19T14:26:14.512" v="59" actId="108"/>
          <ac:spMkLst>
            <pc:docMk/>
            <pc:sldMk cId="981460842" sldId="284"/>
            <ac:spMk id="3" creationId="{D5C719B8-DD7A-4275-B6A4-1004E4EA4DA3}"/>
          </ac:spMkLst>
        </pc:spChg>
      </pc:sldChg>
      <pc:sldChg chg="modSp mod">
        <pc:chgData name="YAKUSIK, Anna" userId="884b3cc0-12f8-466b-9563-0e29647e7f3c" providerId="ADAL" clId="{A1C18AAB-5862-4122-8CF6-FA8D8B454A4B}" dt="2026-02-19T14:37:56.216" v="166" actId="113"/>
        <pc:sldMkLst>
          <pc:docMk/>
          <pc:sldMk cId="656369535" sldId="286"/>
        </pc:sldMkLst>
        <pc:spChg chg="mod">
          <ac:chgData name="YAKUSIK, Anna" userId="884b3cc0-12f8-466b-9563-0e29647e7f3c" providerId="ADAL" clId="{A1C18AAB-5862-4122-8CF6-FA8D8B454A4B}" dt="2026-02-19T14:37:56.216" v="166" actId="113"/>
          <ac:spMkLst>
            <pc:docMk/>
            <pc:sldMk cId="656369535" sldId="286"/>
            <ac:spMk id="10243" creationId="{7AE5402D-E2F2-4419-9886-B99F0BE970BA}"/>
          </ac:spMkLst>
        </pc:spChg>
      </pc:sldChg>
      <pc:sldChg chg="modSp mod">
        <pc:chgData name="YAKUSIK, Anna" userId="884b3cc0-12f8-466b-9563-0e29647e7f3c" providerId="ADAL" clId="{A1C18AAB-5862-4122-8CF6-FA8D8B454A4B}" dt="2026-02-19T14:11:12.974" v="20" actId="20577"/>
        <pc:sldMkLst>
          <pc:docMk/>
          <pc:sldMk cId="1590102110" sldId="290"/>
        </pc:sldMkLst>
        <pc:spChg chg="mod">
          <ac:chgData name="YAKUSIK, Anna" userId="884b3cc0-12f8-466b-9563-0e29647e7f3c" providerId="ADAL" clId="{A1C18AAB-5862-4122-8CF6-FA8D8B454A4B}" dt="2026-02-19T14:11:12.974" v="20" actId="20577"/>
          <ac:spMkLst>
            <pc:docMk/>
            <pc:sldMk cId="1590102110" sldId="290"/>
            <ac:spMk id="2" creationId="{0D0C6666-50C5-4330-8F8C-73930E985083}"/>
          </ac:spMkLst>
        </pc:spChg>
      </pc:sldChg>
      <pc:sldChg chg="modSp mod">
        <pc:chgData name="YAKUSIK, Anna" userId="884b3cc0-12f8-466b-9563-0e29647e7f3c" providerId="ADAL" clId="{A1C18AAB-5862-4122-8CF6-FA8D8B454A4B}" dt="2026-02-19T14:39:01.727" v="173" actId="113"/>
        <pc:sldMkLst>
          <pc:docMk/>
          <pc:sldMk cId="4087049921" sldId="291"/>
        </pc:sldMkLst>
        <pc:spChg chg="mod">
          <ac:chgData name="YAKUSIK, Anna" userId="884b3cc0-12f8-466b-9563-0e29647e7f3c" providerId="ADAL" clId="{A1C18AAB-5862-4122-8CF6-FA8D8B454A4B}" dt="2026-02-19T14:39:01.727" v="173" actId="113"/>
          <ac:spMkLst>
            <pc:docMk/>
            <pc:sldMk cId="4087049921" sldId="291"/>
            <ac:spMk id="10243" creationId="{B1734330-3E84-6976-9C12-AD476D7F875A}"/>
          </ac:spMkLst>
        </pc:spChg>
      </pc:sldChg>
    </pc:docChg>
  </pc:docChgLst>
  <pc:docChgLst>
    <pc:chgData name="BENDAUD, Victoria" userId="5a8e11e3-7a89-4c80-be27-a76c091146a4" providerId="ADAL" clId="{828EFE52-A21A-414B-9410-04DF2130C7F0}"/>
    <pc:docChg chg="custSel modSld">
      <pc:chgData name="BENDAUD, Victoria" userId="5a8e11e3-7a89-4c80-be27-a76c091146a4" providerId="ADAL" clId="{828EFE52-A21A-414B-9410-04DF2130C7F0}" dt="2026-02-27T12:42:12.884" v="5" actId="22"/>
      <pc:docMkLst>
        <pc:docMk/>
      </pc:docMkLst>
      <pc:sldChg chg="addSp delSp modSp mod">
        <pc:chgData name="BENDAUD, Victoria" userId="5a8e11e3-7a89-4c80-be27-a76c091146a4" providerId="ADAL" clId="{828EFE52-A21A-414B-9410-04DF2130C7F0}" dt="2026-02-27T12:42:12.884" v="5" actId="22"/>
        <pc:sldMkLst>
          <pc:docMk/>
          <pc:sldMk cId="0" sldId="262"/>
        </pc:sldMkLst>
        <pc:picChg chg="add del mod">
          <ac:chgData name="BENDAUD, Victoria" userId="5a8e11e3-7a89-4c80-be27-a76c091146a4" providerId="ADAL" clId="{828EFE52-A21A-414B-9410-04DF2130C7F0}" dt="2026-02-27T12:42:11.595" v="4" actId="478"/>
          <ac:picMkLst>
            <pc:docMk/>
            <pc:sldMk cId="0" sldId="262"/>
            <ac:picMk id="3" creationId="{02CAECA0-9074-8FD9-1FA9-4D4AB50269ED}"/>
          </ac:picMkLst>
        </pc:picChg>
        <pc:picChg chg="add">
          <ac:chgData name="BENDAUD, Victoria" userId="5a8e11e3-7a89-4c80-be27-a76c091146a4" providerId="ADAL" clId="{828EFE52-A21A-414B-9410-04DF2130C7F0}" dt="2026-02-27T12:42:12.884" v="5" actId="22"/>
          <ac:picMkLst>
            <pc:docMk/>
            <pc:sldMk cId="0" sldId="262"/>
            <ac:picMk id="4" creationId="{26D5283B-1C21-88A3-9F8C-EC5CABAB02A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66B354-D3B1-4F80-857B-C6B61207DBAB}" type="datetimeFigureOut">
              <a:rPr lang="en-US" smtClean="0"/>
              <a:t>2/27/2026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BE2509-9DCA-404C-9FF1-104E1173A6B7}" type="slidenum">
              <a:rPr lang="en-US" smtClean="0"/>
              <a:t>‹#›</a:t>
            </a:fld>
            <a:endParaRPr lang="en-US"/>
          </a:p>
        </p:txBody>
      </p:sp>
    </p:spTree>
    <p:extLst>
      <p:ext uri="{BB962C8B-B14F-4D97-AF65-F5344CB8AC3E}">
        <p14:creationId xmlns:p14="http://schemas.microsoft.com/office/powerpoint/2010/main" val="3714791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Данный документ представляет обзор механизма глобального мониторинга СПИДа. Он сосредоточен на измерении прогресса в достижении 16 ключевых целевых показателей к 2030 году, включённых в Глобальную стратегию по СПИДу на 2026–2031 годы. Эти целевые показатели лягут в основу Политической декларации по ВИЧ и СПИДу 2026 года, которая будет представлена на Совещании высокого уровня Генеральной Ассамблеи ООН по ВИЧ, запланированном на июнь 2026 года.</a:t>
            </a:r>
          </a:p>
          <a:p>
            <a:endParaRPr lang="en-US" dirty="0"/>
          </a:p>
        </p:txBody>
      </p:sp>
      <p:sp>
        <p:nvSpPr>
          <p:cNvPr id="4" name="Slide Number Placeholder 3"/>
          <p:cNvSpPr>
            <a:spLocks noGrp="1"/>
          </p:cNvSpPr>
          <p:nvPr>
            <p:ph type="sldNum" sz="quarter" idx="5"/>
          </p:nvPr>
        </p:nvSpPr>
        <p:spPr/>
        <p:txBody>
          <a:bodyPr/>
          <a:lstStyle/>
          <a:p>
            <a:fld id="{15BE2509-9DCA-404C-9FF1-104E1173A6B7}" type="slidenum">
              <a:rPr lang="en-US" smtClean="0"/>
              <a:t>1</a:t>
            </a:fld>
            <a:endParaRPr lang="en-US"/>
          </a:p>
        </p:txBody>
      </p:sp>
    </p:spTree>
    <p:extLst>
      <p:ext uri="{BB962C8B-B14F-4D97-AF65-F5344CB8AC3E}">
        <p14:creationId xmlns:p14="http://schemas.microsoft.com/office/powerpoint/2010/main" val="38796070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dirty="0">
              <a:solidFill>
                <a:srgbClr val="000000"/>
              </a:solidFill>
              <a:latin typeface="Arial"/>
              <a:ea typeface="ＭＳ Ｐゴシック"/>
              <a:cs typeface="Arial"/>
            </a:endParaRPr>
          </a:p>
        </p:txBody>
      </p:sp>
      <p:sp>
        <p:nvSpPr>
          <p:cNvPr id="4" name="Slide Number Placeholder 3"/>
          <p:cNvSpPr>
            <a:spLocks noGrp="1"/>
          </p:cNvSpPr>
          <p:nvPr>
            <p:ph type="sldNum" sz="quarter" idx="5"/>
          </p:nvPr>
        </p:nvSpPr>
        <p:spPr/>
        <p:txBody>
          <a:bodyPr/>
          <a:lstStyle/>
          <a:p>
            <a:fld id="{15BE2509-9DCA-404C-9FF1-104E1173A6B7}" type="slidenum">
              <a:rPr lang="en-US" smtClean="0"/>
              <a:t>10</a:t>
            </a:fld>
            <a:endParaRPr lang="en-US"/>
          </a:p>
        </p:txBody>
      </p:sp>
    </p:spTree>
    <p:extLst>
      <p:ext uri="{BB962C8B-B14F-4D97-AF65-F5344CB8AC3E}">
        <p14:creationId xmlns:p14="http://schemas.microsoft.com/office/powerpoint/2010/main" val="39650903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mn-ea"/>
                <a:cs typeface="+mn-cs"/>
              </a:rPr>
              <a:t>Сообщества и гражданское общество играют важную роль в ответе на СПИД.</a:t>
            </a:r>
          </a:p>
          <a:p>
            <a:endParaRPr lang="ru-RU" sz="1200" b="0" i="0" kern="1200" dirty="0">
              <a:solidFill>
                <a:schemeClr val="tx1"/>
              </a:solidFill>
              <a:effectLst/>
              <a:latin typeface="+mn-lt"/>
              <a:ea typeface="+mn-ea"/>
              <a:cs typeface="+mn-cs"/>
            </a:endParaRPr>
          </a:p>
          <a:p>
            <a:r>
              <a:rPr lang="ru-RU" sz="1200" b="0" i="0" kern="1200" dirty="0">
                <a:solidFill>
                  <a:schemeClr val="tx1"/>
                </a:solidFill>
                <a:effectLst/>
                <a:latin typeface="+mn-lt"/>
                <a:ea typeface="+mn-ea"/>
                <a:cs typeface="+mn-cs"/>
              </a:rPr>
              <a:t>Процесс отчётности выигрывает от тесного участия представителей сообществ </a:t>
            </a:r>
          </a:p>
          <a:p>
            <a:r>
              <a:rPr lang="ru-RU" sz="1200" b="0" i="0" kern="1200" dirty="0">
                <a:solidFill>
                  <a:schemeClr val="tx1"/>
                </a:solidFill>
                <a:effectLst/>
                <a:latin typeface="+mn-lt"/>
                <a:ea typeface="+mn-ea"/>
                <a:cs typeface="+mn-cs"/>
              </a:rPr>
              <a:t>и гражданского общества, которые могут предоставить ценные сведения о текущем </a:t>
            </a:r>
          </a:p>
          <a:p>
            <a:r>
              <a:rPr lang="ru-RU" sz="1200" b="0" i="0" kern="1200" dirty="0">
                <a:solidFill>
                  <a:schemeClr val="tx1"/>
                </a:solidFill>
                <a:effectLst/>
                <a:latin typeface="+mn-lt"/>
                <a:ea typeface="+mn-ea"/>
                <a:cs typeface="+mn-cs"/>
              </a:rPr>
              <a:t>состоянии ответа на СПИД, а также помочь выявить барьеры, препятствующие </a:t>
            </a:r>
          </a:p>
          <a:p>
            <a:r>
              <a:rPr lang="ru-RU" sz="1200" b="0" i="0" kern="1200" dirty="0">
                <a:solidFill>
                  <a:schemeClr val="tx1"/>
                </a:solidFill>
                <a:effectLst/>
                <a:latin typeface="+mn-lt"/>
                <a:ea typeface="+mn-ea"/>
                <a:cs typeface="+mn-cs"/>
              </a:rPr>
              <a:t>эффективному оказанию услуг.</a:t>
            </a:r>
          </a:p>
          <a:p>
            <a:endParaRPr lang="en-US" dirty="0"/>
          </a:p>
        </p:txBody>
      </p:sp>
      <p:sp>
        <p:nvSpPr>
          <p:cNvPr id="4" name="Slide Number Placeholder 3"/>
          <p:cNvSpPr>
            <a:spLocks noGrp="1"/>
          </p:cNvSpPr>
          <p:nvPr>
            <p:ph type="sldNum" sz="quarter" idx="5"/>
          </p:nvPr>
        </p:nvSpPr>
        <p:spPr/>
        <p:txBody>
          <a:bodyPr/>
          <a:lstStyle/>
          <a:p>
            <a:fld id="{15BE2509-9DCA-404C-9FF1-104E1173A6B7}" type="slidenum">
              <a:rPr lang="en-US" smtClean="0"/>
              <a:t>11</a:t>
            </a:fld>
            <a:endParaRPr lang="en-US"/>
          </a:p>
        </p:txBody>
      </p:sp>
    </p:spTree>
    <p:extLst>
      <p:ext uri="{BB962C8B-B14F-4D97-AF65-F5344CB8AC3E}">
        <p14:creationId xmlns:p14="http://schemas.microsoft.com/office/powerpoint/2010/main" val="34964744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0" i="0" kern="1200" dirty="0">
                <a:solidFill>
                  <a:schemeClr val="tx1"/>
                </a:solidFill>
                <a:effectLst/>
                <a:latin typeface="+mn-lt"/>
                <a:ea typeface="+mn-ea"/>
                <a:cs typeface="+mn-cs"/>
              </a:rPr>
              <a:t>В дальнейшем мы кратко обобщим несколько ресурсов, доступных вам по процессу отчётности.</a:t>
            </a:r>
          </a:p>
          <a:p>
            <a:endParaRPr lang="en-US" dirty="0"/>
          </a:p>
        </p:txBody>
      </p:sp>
      <p:sp>
        <p:nvSpPr>
          <p:cNvPr id="4" name="Slide Number Placeholder 3"/>
          <p:cNvSpPr>
            <a:spLocks noGrp="1"/>
          </p:cNvSpPr>
          <p:nvPr>
            <p:ph type="sldNum" sz="quarter" idx="5"/>
          </p:nvPr>
        </p:nvSpPr>
        <p:spPr/>
        <p:txBody>
          <a:bodyPr/>
          <a:lstStyle/>
          <a:p>
            <a:fld id="{15BE2509-9DCA-404C-9FF1-104E1173A6B7}" type="slidenum">
              <a:rPr lang="en-US" smtClean="0"/>
              <a:t>12</a:t>
            </a:fld>
            <a:endParaRPr lang="en-US"/>
          </a:p>
        </p:txBody>
      </p:sp>
    </p:spTree>
    <p:extLst>
      <p:ext uri="{BB962C8B-B14F-4D97-AF65-F5344CB8AC3E}">
        <p14:creationId xmlns:p14="http://schemas.microsoft.com/office/powerpoint/2010/main" val="38123658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mn-ea"/>
                <a:cs typeface="+mn-cs"/>
              </a:rPr>
              <a:t>Вы можете обратиться за поддержкой в офисы UNAIDS, UNICEF или ВОЗ, присутствующие в вашей стране, </a:t>
            </a:r>
          </a:p>
          <a:p>
            <a:r>
              <a:rPr lang="ru-RU" sz="1200" b="0" i="0" kern="1200" dirty="0">
                <a:solidFill>
                  <a:schemeClr val="tx1"/>
                </a:solidFill>
                <a:effectLst/>
                <a:latin typeface="+mn-lt"/>
                <a:ea typeface="+mn-ea"/>
                <a:cs typeface="+mn-cs"/>
              </a:rPr>
              <a:t>или направить запрос по электронной почте на адрес: AIDSreporting@unaids.org</a:t>
            </a:r>
          </a:p>
        </p:txBody>
      </p:sp>
      <p:sp>
        <p:nvSpPr>
          <p:cNvPr id="4" name="Slide Number Placeholder 3"/>
          <p:cNvSpPr>
            <a:spLocks noGrp="1"/>
          </p:cNvSpPr>
          <p:nvPr>
            <p:ph type="sldNum" sz="quarter" idx="5"/>
          </p:nvPr>
        </p:nvSpPr>
        <p:spPr/>
        <p:txBody>
          <a:bodyPr/>
          <a:lstStyle/>
          <a:p>
            <a:fld id="{15BE2509-9DCA-404C-9FF1-104E1173A6B7}" type="slidenum">
              <a:rPr lang="en-US" smtClean="0"/>
              <a:t>13</a:t>
            </a:fld>
            <a:endParaRPr lang="en-US"/>
          </a:p>
        </p:txBody>
      </p:sp>
    </p:spTree>
    <p:extLst>
      <p:ext uri="{BB962C8B-B14F-4D97-AF65-F5344CB8AC3E}">
        <p14:creationId xmlns:p14="http://schemas.microsoft.com/office/powerpoint/2010/main" val="40963615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mn-ea"/>
                <a:cs typeface="+mn-cs"/>
              </a:rPr>
              <a:t>Где найти ранее представленные данные</a:t>
            </a:r>
          </a:p>
          <a:p>
            <a:endParaRPr lang="ru-RU" sz="1200" b="0" i="0" kern="1200" dirty="0">
              <a:solidFill>
                <a:schemeClr val="tx1"/>
              </a:solidFill>
              <a:effectLst/>
              <a:latin typeface="+mn-lt"/>
              <a:ea typeface="+mn-ea"/>
              <a:cs typeface="+mn-cs"/>
            </a:endParaRPr>
          </a:p>
          <a:p>
            <a:r>
              <a:rPr lang="ru-RU" sz="1200" b="0" i="0" kern="1200" dirty="0">
                <a:solidFill>
                  <a:schemeClr val="tx1"/>
                </a:solidFill>
                <a:effectLst/>
                <a:latin typeface="+mn-lt"/>
                <a:ea typeface="+mn-ea"/>
                <a:cs typeface="+mn-cs"/>
              </a:rPr>
              <a:t>Данные, представленные в предыдущих циклах отчётности и прошедшие валидацию, </a:t>
            </a:r>
          </a:p>
          <a:p>
            <a:r>
              <a:rPr lang="ru-RU" sz="1200" b="0" i="0" kern="1200" dirty="0">
                <a:solidFill>
                  <a:schemeClr val="tx1"/>
                </a:solidFill>
                <a:effectLst/>
                <a:latin typeface="+mn-lt"/>
                <a:ea typeface="+mn-ea"/>
                <a:cs typeface="+mn-cs"/>
              </a:rPr>
              <a:t>доступны на веб-сайте:</a:t>
            </a:r>
          </a:p>
          <a:p>
            <a:endParaRPr lang="ru-RU" sz="1200" b="0" i="0" kern="1200" dirty="0">
              <a:solidFill>
                <a:schemeClr val="tx1"/>
              </a:solidFill>
              <a:effectLst/>
              <a:latin typeface="+mn-lt"/>
              <a:ea typeface="+mn-ea"/>
              <a:cs typeface="+mn-cs"/>
            </a:endParaRPr>
          </a:p>
          <a:p>
            <a:r>
              <a:rPr lang="ru-RU" sz="1200" b="0" i="0" kern="1200" dirty="0">
                <a:solidFill>
                  <a:schemeClr val="tx1"/>
                </a:solidFill>
                <a:effectLst/>
                <a:latin typeface="+mn-lt"/>
                <a:ea typeface="+mn-ea"/>
                <a:cs typeface="+mn-cs"/>
              </a:rPr>
              <a:t>aidsinfo.unaids.org</a:t>
            </a:r>
          </a:p>
          <a:p>
            <a:endParaRPr lang="en-US" dirty="0"/>
          </a:p>
        </p:txBody>
      </p:sp>
      <p:sp>
        <p:nvSpPr>
          <p:cNvPr id="4" name="Slide Number Placeholder 3"/>
          <p:cNvSpPr>
            <a:spLocks noGrp="1"/>
          </p:cNvSpPr>
          <p:nvPr>
            <p:ph type="sldNum" sz="quarter" idx="5"/>
          </p:nvPr>
        </p:nvSpPr>
        <p:spPr/>
        <p:txBody>
          <a:bodyPr/>
          <a:lstStyle/>
          <a:p>
            <a:fld id="{15BE2509-9DCA-404C-9FF1-104E1173A6B7}" type="slidenum">
              <a:rPr lang="en-US" smtClean="0"/>
              <a:t>14</a:t>
            </a:fld>
            <a:endParaRPr lang="en-US"/>
          </a:p>
        </p:txBody>
      </p:sp>
    </p:spTree>
    <p:extLst>
      <p:ext uri="{BB962C8B-B14F-4D97-AF65-F5344CB8AC3E}">
        <p14:creationId xmlns:p14="http://schemas.microsoft.com/office/powerpoint/2010/main" val="39812395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mn-ea"/>
                <a:cs typeface="+mn-cs"/>
              </a:rPr>
              <a:t>Вы можете просматривать эпидемиологические и другие индикаторные данные </a:t>
            </a:r>
          </a:p>
          <a:p>
            <a:r>
              <a:rPr lang="ru-RU" sz="1200" b="0" i="0" kern="1200" dirty="0">
                <a:solidFill>
                  <a:schemeClr val="tx1"/>
                </a:solidFill>
                <a:effectLst/>
                <a:latin typeface="+mn-lt"/>
                <a:ea typeface="+mn-ea"/>
                <a:cs typeface="+mn-cs"/>
              </a:rPr>
              <a:t>на основном сайте; используя карты, таблицы данных, графики </a:t>
            </a:r>
          </a:p>
          <a:p>
            <a:r>
              <a:rPr lang="ru-RU" sz="1200" b="0" i="0" kern="1200" dirty="0">
                <a:solidFill>
                  <a:schemeClr val="tx1"/>
                </a:solidFill>
                <a:effectLst/>
                <a:latin typeface="+mn-lt"/>
                <a:ea typeface="+mn-ea"/>
                <a:cs typeface="+mn-cs"/>
              </a:rPr>
              <a:t>или выполняя сравнения по странам.</a:t>
            </a:r>
          </a:p>
          <a:p>
            <a:endParaRPr lang="en-US" dirty="0"/>
          </a:p>
        </p:txBody>
      </p:sp>
      <p:sp>
        <p:nvSpPr>
          <p:cNvPr id="4" name="Slide Number Placeholder 3"/>
          <p:cNvSpPr>
            <a:spLocks noGrp="1"/>
          </p:cNvSpPr>
          <p:nvPr>
            <p:ph type="sldNum" sz="quarter" idx="5"/>
          </p:nvPr>
        </p:nvSpPr>
        <p:spPr/>
        <p:txBody>
          <a:bodyPr/>
          <a:lstStyle/>
          <a:p>
            <a:fld id="{15BE2509-9DCA-404C-9FF1-104E1173A6B7}" type="slidenum">
              <a:rPr lang="en-US" smtClean="0"/>
              <a:t>15</a:t>
            </a:fld>
            <a:endParaRPr lang="en-US"/>
          </a:p>
        </p:txBody>
      </p:sp>
    </p:spTree>
    <p:extLst>
      <p:ext uri="{BB962C8B-B14F-4D97-AF65-F5344CB8AC3E}">
        <p14:creationId xmlns:p14="http://schemas.microsoft.com/office/powerpoint/2010/main" val="15523452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mn-ea"/>
                <a:cs typeface="+mn-cs"/>
              </a:rPr>
              <a:t>Атлас ключевых популяций (Key Population Atlas) фокусируется на данных по ключевым популяциям и охватывает следующие группы:</a:t>
            </a:r>
          </a:p>
          <a:p>
            <a:endParaRPr lang="ru-RU" sz="1200" b="0" i="0" kern="1200" dirty="0">
              <a:solidFill>
                <a:schemeClr val="tx1"/>
              </a:solidFill>
              <a:effectLst/>
              <a:latin typeface="+mn-lt"/>
              <a:ea typeface="+mn-ea"/>
              <a:cs typeface="+mn-cs"/>
            </a:endParaRPr>
          </a:p>
          <a:p>
            <a:r>
              <a:rPr lang="ru-RU" sz="1200" b="0" i="0" kern="1200" dirty="0">
                <a:solidFill>
                  <a:schemeClr val="tx1"/>
                </a:solidFill>
                <a:effectLst/>
                <a:latin typeface="+mn-lt"/>
                <a:ea typeface="+mn-ea"/>
                <a:cs typeface="+mn-cs"/>
              </a:rPr>
              <a:t>• секс-работники  </a:t>
            </a:r>
          </a:p>
          <a:p>
            <a:r>
              <a:rPr lang="ru-RU" sz="1200" b="0" i="0" kern="1200" dirty="0">
                <a:solidFill>
                  <a:schemeClr val="tx1"/>
                </a:solidFill>
                <a:effectLst/>
                <a:latin typeface="+mn-lt"/>
                <a:ea typeface="+mn-ea"/>
                <a:cs typeface="+mn-cs"/>
              </a:rPr>
              <a:t>• мужчины, имеющие секс с мужчинами  </a:t>
            </a:r>
          </a:p>
          <a:p>
            <a:r>
              <a:rPr lang="ru-RU" sz="1200" b="0" i="0" kern="1200" dirty="0">
                <a:solidFill>
                  <a:schemeClr val="tx1"/>
                </a:solidFill>
                <a:effectLst/>
                <a:latin typeface="+mn-lt"/>
                <a:ea typeface="+mn-ea"/>
                <a:cs typeface="+mn-cs"/>
              </a:rPr>
              <a:t>• люди, употребляющие инъекционные наркотики  </a:t>
            </a:r>
          </a:p>
          <a:p>
            <a:r>
              <a:rPr lang="ru-RU" sz="1200" b="0" i="0" kern="1200" dirty="0">
                <a:solidFill>
                  <a:schemeClr val="tx1"/>
                </a:solidFill>
                <a:effectLst/>
                <a:latin typeface="+mn-lt"/>
                <a:ea typeface="+mn-ea"/>
                <a:cs typeface="+mn-cs"/>
              </a:rPr>
              <a:t>• трансгендерные люди  </a:t>
            </a:r>
          </a:p>
          <a:p>
            <a:r>
              <a:rPr lang="ru-RU" sz="1200" b="0" i="0" kern="1200" dirty="0">
                <a:solidFill>
                  <a:schemeClr val="tx1"/>
                </a:solidFill>
                <a:effectLst/>
                <a:latin typeface="+mn-lt"/>
                <a:ea typeface="+mn-ea"/>
                <a:cs typeface="+mn-cs"/>
              </a:rPr>
              <a:t>• люди в тюрьмах и других закрытых учреждениях  </a:t>
            </a:r>
          </a:p>
          <a:p>
            <a:r>
              <a:rPr lang="ru-RU" sz="1200" b="0" i="0" kern="1200" dirty="0">
                <a:solidFill>
                  <a:schemeClr val="tx1"/>
                </a:solidFill>
                <a:effectLst/>
                <a:latin typeface="+mn-lt"/>
                <a:ea typeface="+mn-ea"/>
                <a:cs typeface="+mn-cs"/>
              </a:rPr>
              <a:t>• люди, живущие с ВИЧ</a:t>
            </a:r>
          </a:p>
          <a:p>
            <a:endParaRPr lang="en-US" dirty="0"/>
          </a:p>
        </p:txBody>
      </p:sp>
      <p:sp>
        <p:nvSpPr>
          <p:cNvPr id="4" name="Slide Number Placeholder 3"/>
          <p:cNvSpPr>
            <a:spLocks noGrp="1"/>
          </p:cNvSpPr>
          <p:nvPr>
            <p:ph type="sldNum" sz="quarter" idx="5"/>
          </p:nvPr>
        </p:nvSpPr>
        <p:spPr/>
        <p:txBody>
          <a:bodyPr/>
          <a:lstStyle/>
          <a:p>
            <a:fld id="{15BE2509-9DCA-404C-9FF1-104E1173A6B7}" type="slidenum">
              <a:rPr lang="en-US" smtClean="0"/>
              <a:t>16</a:t>
            </a:fld>
            <a:endParaRPr lang="en-US"/>
          </a:p>
        </p:txBody>
      </p:sp>
    </p:spTree>
    <p:extLst>
      <p:ext uri="{BB962C8B-B14F-4D97-AF65-F5344CB8AC3E}">
        <p14:creationId xmlns:p14="http://schemas.microsoft.com/office/powerpoint/2010/main" val="4932118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mn-ea"/>
                <a:cs typeface="+mn-cs"/>
              </a:rPr>
              <a:t>Финансовые панели (дашборды) включают глобальные, региональные </a:t>
            </a:r>
          </a:p>
          <a:p>
            <a:r>
              <a:rPr lang="ru-RU" sz="1200" b="0" i="0" kern="1200" dirty="0">
                <a:solidFill>
                  <a:schemeClr val="tx1"/>
                </a:solidFill>
                <a:effectLst/>
                <a:latin typeface="+mn-lt"/>
                <a:ea typeface="+mn-ea"/>
                <a:cs typeface="+mn-cs"/>
              </a:rPr>
              <a:t>и страновые данные по финансированию и расходам в рамках ответа на СПИД.</a:t>
            </a:r>
          </a:p>
          <a:p>
            <a:endParaRPr lang="en-US" dirty="0"/>
          </a:p>
        </p:txBody>
      </p:sp>
      <p:sp>
        <p:nvSpPr>
          <p:cNvPr id="4" name="Slide Number Placeholder 3"/>
          <p:cNvSpPr>
            <a:spLocks noGrp="1"/>
          </p:cNvSpPr>
          <p:nvPr>
            <p:ph type="sldNum" sz="quarter" idx="5"/>
          </p:nvPr>
        </p:nvSpPr>
        <p:spPr/>
        <p:txBody>
          <a:bodyPr/>
          <a:lstStyle/>
          <a:p>
            <a:fld id="{15BE2509-9DCA-404C-9FF1-104E1173A6B7}" type="slidenum">
              <a:rPr lang="en-US" smtClean="0"/>
              <a:t>17</a:t>
            </a:fld>
            <a:endParaRPr lang="en-US"/>
          </a:p>
        </p:txBody>
      </p:sp>
    </p:spTree>
    <p:extLst>
      <p:ext uri="{BB962C8B-B14F-4D97-AF65-F5344CB8AC3E}">
        <p14:creationId xmlns:p14="http://schemas.microsoft.com/office/powerpoint/2010/main" val="14357975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mn-ea"/>
                <a:cs typeface="+mn-cs"/>
              </a:rPr>
              <a:t>В разделе аналитики по законам и политике (laws and policies analytics) вы можете </a:t>
            </a:r>
          </a:p>
          <a:p>
            <a:r>
              <a:rPr lang="ru-RU" sz="1200" b="0" i="0" kern="1200" dirty="0">
                <a:solidFill>
                  <a:schemeClr val="tx1"/>
                </a:solidFill>
                <a:effectLst/>
                <a:latin typeface="+mn-lt"/>
                <a:ea typeface="+mn-ea"/>
                <a:cs typeface="+mn-cs"/>
              </a:rPr>
              <a:t>просматривать данные по политикам и законам, представленные через NCPI, а также </a:t>
            </a:r>
          </a:p>
          <a:p>
            <a:r>
              <a:rPr lang="ru-RU" sz="1200" b="0" i="0" kern="1200" dirty="0">
                <a:solidFill>
                  <a:schemeClr val="tx1"/>
                </a:solidFill>
                <a:effectLst/>
                <a:latin typeface="+mn-lt"/>
                <a:ea typeface="+mn-ea"/>
                <a:cs typeface="+mn-cs"/>
              </a:rPr>
              <a:t>собранные UNAIDS из других источников, включая национальные документы и глобальные </a:t>
            </a:r>
          </a:p>
          <a:p>
            <a:r>
              <a:rPr lang="ru-RU" sz="1200" b="0" i="0" kern="1200" dirty="0">
                <a:solidFill>
                  <a:schemeClr val="tx1"/>
                </a:solidFill>
                <a:effectLst/>
                <a:latin typeface="+mn-lt"/>
                <a:ea typeface="+mn-ea"/>
                <a:cs typeface="+mn-cs"/>
              </a:rPr>
              <a:t>базы данных.</a:t>
            </a:r>
          </a:p>
          <a:p>
            <a:endParaRPr lang="ru-RU" sz="1200" b="0" i="0" kern="1200" dirty="0">
              <a:solidFill>
                <a:schemeClr val="tx1"/>
              </a:solidFill>
              <a:effectLst/>
              <a:latin typeface="+mn-lt"/>
              <a:ea typeface="+mn-ea"/>
              <a:cs typeface="+mn-cs"/>
            </a:endParaRPr>
          </a:p>
          <a:p>
            <a:r>
              <a:rPr lang="ru-RU" sz="1200" b="0" i="0" kern="1200" dirty="0">
                <a:solidFill>
                  <a:schemeClr val="tx1"/>
                </a:solidFill>
                <a:effectLst/>
                <a:latin typeface="+mn-lt"/>
                <a:ea typeface="+mn-ea"/>
                <a:cs typeface="+mn-cs"/>
              </a:rPr>
              <a:t>Данные можно искать:</a:t>
            </a:r>
          </a:p>
          <a:p>
            <a:endParaRPr lang="ru-RU" sz="1200" b="0" i="0" kern="1200" dirty="0">
              <a:solidFill>
                <a:schemeClr val="tx1"/>
              </a:solidFill>
              <a:effectLst/>
              <a:latin typeface="+mn-lt"/>
              <a:ea typeface="+mn-ea"/>
              <a:cs typeface="+mn-cs"/>
            </a:endParaRPr>
          </a:p>
          <a:p>
            <a:r>
              <a:rPr lang="ru-RU" sz="1200" b="0" i="0" kern="1200" dirty="0">
                <a:solidFill>
                  <a:schemeClr val="tx1"/>
                </a:solidFill>
                <a:effectLst/>
                <a:latin typeface="+mn-lt"/>
                <a:ea typeface="+mn-ea"/>
                <a:cs typeface="+mn-cs"/>
              </a:rPr>
              <a:t>• по регионам или конкретным странам  </a:t>
            </a:r>
          </a:p>
          <a:p>
            <a:r>
              <a:rPr lang="ru-RU" sz="1200" b="0" i="0" kern="1200" dirty="0">
                <a:solidFill>
                  <a:schemeClr val="tx1"/>
                </a:solidFill>
                <a:effectLst/>
                <a:latin typeface="+mn-lt"/>
                <a:ea typeface="+mn-ea"/>
                <a:cs typeface="+mn-cs"/>
              </a:rPr>
              <a:t>• по темам и вопросам  </a:t>
            </a:r>
          </a:p>
          <a:p>
            <a:endParaRPr lang="ru-RU" sz="1200" b="0" i="0" kern="1200" dirty="0">
              <a:solidFill>
                <a:schemeClr val="tx1"/>
              </a:solidFill>
              <a:effectLst/>
              <a:latin typeface="+mn-lt"/>
              <a:ea typeface="+mn-ea"/>
              <a:cs typeface="+mn-cs"/>
            </a:endParaRPr>
          </a:p>
          <a:p>
            <a:r>
              <a:rPr lang="ru-RU" sz="1200" b="0" i="0" kern="1200" dirty="0">
                <a:solidFill>
                  <a:schemeClr val="tx1"/>
                </a:solidFill>
                <a:effectLst/>
                <a:latin typeface="+mn-lt"/>
                <a:ea typeface="+mn-ea"/>
                <a:cs typeface="+mn-cs"/>
              </a:rPr>
              <a:t>И просматривать в различных форматах:</a:t>
            </a:r>
          </a:p>
          <a:p>
            <a:endParaRPr lang="ru-RU" sz="1200" b="0" i="0" kern="1200" dirty="0">
              <a:solidFill>
                <a:schemeClr val="tx1"/>
              </a:solidFill>
              <a:effectLst/>
              <a:latin typeface="+mn-lt"/>
              <a:ea typeface="+mn-ea"/>
              <a:cs typeface="+mn-cs"/>
            </a:endParaRPr>
          </a:p>
          <a:p>
            <a:r>
              <a:rPr lang="ru-RU" sz="1200" b="0" i="0" kern="1200" dirty="0">
                <a:solidFill>
                  <a:schemeClr val="tx1"/>
                </a:solidFill>
                <a:effectLst/>
                <a:latin typeface="+mn-lt"/>
                <a:ea typeface="+mn-ea"/>
                <a:cs typeface="+mn-cs"/>
              </a:rPr>
              <a:t>• таблицы  </a:t>
            </a:r>
          </a:p>
          <a:p>
            <a:r>
              <a:rPr lang="ru-RU" sz="1200" b="0" i="0" kern="1200" dirty="0">
                <a:solidFill>
                  <a:schemeClr val="tx1"/>
                </a:solidFill>
                <a:effectLst/>
                <a:latin typeface="+mn-lt"/>
                <a:ea typeface="+mn-ea"/>
                <a:cs typeface="+mn-cs"/>
              </a:rPr>
              <a:t>• графики  </a:t>
            </a:r>
          </a:p>
          <a:p>
            <a:r>
              <a:rPr lang="ru-RU" sz="1200" b="0" i="0" kern="1200" dirty="0">
                <a:solidFill>
                  <a:schemeClr val="tx1"/>
                </a:solidFill>
                <a:effectLst/>
                <a:latin typeface="+mn-lt"/>
                <a:ea typeface="+mn-ea"/>
                <a:cs typeface="+mn-cs"/>
              </a:rPr>
              <a:t>• карты</a:t>
            </a:r>
          </a:p>
          <a:p>
            <a:endParaRPr lang="en-US" dirty="0"/>
          </a:p>
        </p:txBody>
      </p:sp>
      <p:sp>
        <p:nvSpPr>
          <p:cNvPr id="4" name="Slide Number Placeholder 3"/>
          <p:cNvSpPr>
            <a:spLocks noGrp="1"/>
          </p:cNvSpPr>
          <p:nvPr>
            <p:ph type="sldNum" sz="quarter" idx="5"/>
          </p:nvPr>
        </p:nvSpPr>
        <p:spPr/>
        <p:txBody>
          <a:bodyPr/>
          <a:lstStyle/>
          <a:p>
            <a:fld id="{15BE2509-9DCA-404C-9FF1-104E1173A6B7}" type="slidenum">
              <a:rPr lang="en-US" smtClean="0"/>
              <a:t>18</a:t>
            </a:fld>
            <a:endParaRPr lang="en-US"/>
          </a:p>
        </p:txBody>
      </p:sp>
    </p:spTree>
    <p:extLst>
      <p:ext uri="{BB962C8B-B14F-4D97-AF65-F5344CB8AC3E}">
        <p14:creationId xmlns:p14="http://schemas.microsoft.com/office/powerpoint/2010/main" val="2160045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Глобальный мониторинг СПИДа состоит из нескольких компонентов.</a:t>
            </a:r>
          </a:p>
        </p:txBody>
      </p:sp>
      <p:sp>
        <p:nvSpPr>
          <p:cNvPr id="4" name="Slide Number Placeholder 3"/>
          <p:cNvSpPr>
            <a:spLocks noGrp="1"/>
          </p:cNvSpPr>
          <p:nvPr>
            <p:ph type="sldNum" sz="quarter" idx="5"/>
          </p:nvPr>
        </p:nvSpPr>
        <p:spPr/>
        <p:txBody>
          <a:bodyPr/>
          <a:lstStyle/>
          <a:p>
            <a:fld id="{15BE2509-9DCA-404C-9FF1-104E1173A6B7}" type="slidenum">
              <a:rPr lang="en-US" smtClean="0"/>
              <a:t>2</a:t>
            </a:fld>
            <a:endParaRPr lang="en-US"/>
          </a:p>
        </p:txBody>
      </p:sp>
    </p:spTree>
    <p:extLst>
      <p:ext uri="{BB962C8B-B14F-4D97-AF65-F5344CB8AC3E}">
        <p14:creationId xmlns:p14="http://schemas.microsoft.com/office/powerpoint/2010/main" val="1796872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mn-ea"/>
                <a:cs typeface="+mn-cs"/>
              </a:rPr>
              <a:t>Глобальный мониторинг СПИДа состоит из нескольких компонентов.</a:t>
            </a:r>
          </a:p>
          <a:p>
            <a:endParaRPr lang="ru-RU" sz="1200" b="0" i="0" kern="1200" dirty="0">
              <a:solidFill>
                <a:schemeClr val="tx1"/>
              </a:solidFill>
              <a:effectLst/>
              <a:latin typeface="+mn-lt"/>
              <a:ea typeface="+mn-ea"/>
              <a:cs typeface="+mn-cs"/>
            </a:endParaRPr>
          </a:p>
          <a:p>
            <a:r>
              <a:rPr lang="ru-RU" sz="1200" b="0" i="0" kern="1200" dirty="0">
                <a:solidFill>
                  <a:schemeClr val="tx1"/>
                </a:solidFill>
                <a:effectLst/>
                <a:latin typeface="+mn-lt"/>
                <a:ea typeface="+mn-ea"/>
                <a:cs typeface="+mn-cs"/>
              </a:rPr>
              <a:t>Существует 65 количественных индикаторов. Странам предлагается указать, </a:t>
            </a:r>
          </a:p>
          <a:p>
            <a:r>
              <a:rPr lang="ru-RU" sz="1200" b="0" i="0" kern="1200" dirty="0">
                <a:solidFill>
                  <a:schemeClr val="tx1"/>
                </a:solidFill>
                <a:effectLst/>
                <a:latin typeface="+mn-lt"/>
                <a:ea typeface="+mn-ea"/>
                <a:cs typeface="+mn-cs"/>
              </a:rPr>
              <a:t>какие из этих индикаторов релевантны для их национального ответа на ВИЧ, </a:t>
            </a:r>
          </a:p>
          <a:p>
            <a:r>
              <a:rPr lang="ru-RU" sz="1200" b="0" i="0" kern="1200" dirty="0">
                <a:solidFill>
                  <a:schemeClr val="tx1"/>
                </a:solidFill>
                <a:effectLst/>
                <a:latin typeface="+mn-lt"/>
                <a:ea typeface="+mn-ea"/>
                <a:cs typeface="+mn-cs"/>
              </a:rPr>
              <a:t>и имеются ли по каждому из них новые данные.</a:t>
            </a:r>
          </a:p>
          <a:p>
            <a:endParaRPr lang="ru-RU" sz="1200" b="0" i="0" kern="1200" dirty="0">
              <a:solidFill>
                <a:schemeClr val="tx1"/>
              </a:solidFill>
              <a:effectLst/>
              <a:latin typeface="+mn-lt"/>
              <a:ea typeface="+mn-ea"/>
              <a:cs typeface="+mn-cs"/>
            </a:endParaRPr>
          </a:p>
          <a:p>
            <a:r>
              <a:rPr lang="ru-RU" sz="1200" b="0" i="0" kern="1200" dirty="0">
                <a:solidFill>
                  <a:schemeClr val="tx1"/>
                </a:solidFill>
                <a:effectLst/>
                <a:latin typeface="+mn-lt"/>
                <a:ea typeface="+mn-ea"/>
                <a:cs typeface="+mn-cs"/>
              </a:rPr>
              <a:t>Помимо индикаторов, платформа отчётности включает анкету по законам </a:t>
            </a:r>
          </a:p>
          <a:p>
            <a:r>
              <a:rPr lang="ru-RU" sz="1200" b="0" i="0" kern="1200" dirty="0">
                <a:solidFill>
                  <a:schemeClr val="tx1"/>
                </a:solidFill>
                <a:effectLst/>
                <a:latin typeface="+mn-lt"/>
                <a:ea typeface="+mn-ea"/>
                <a:cs typeface="+mn-cs"/>
              </a:rPr>
              <a:t>и политике под названием National Commitments and Policy Instrument (NCPI). </a:t>
            </a:r>
          </a:p>
          <a:p>
            <a:r>
              <a:rPr lang="ru-RU" sz="1200" b="0" i="0" kern="1200" dirty="0">
                <a:solidFill>
                  <a:schemeClr val="tx1"/>
                </a:solidFill>
                <a:effectLst/>
                <a:latin typeface="+mn-lt"/>
                <a:ea typeface="+mn-ea"/>
                <a:cs typeface="+mn-cs"/>
              </a:rPr>
              <a:t>В 2026 году для отчётности включена полная версия анкеты, которая подаётся </a:t>
            </a:r>
          </a:p>
          <a:p>
            <a:r>
              <a:rPr lang="ru-RU" sz="1200" b="0" i="0" kern="1200" dirty="0">
                <a:solidFill>
                  <a:schemeClr val="tx1"/>
                </a:solidFill>
                <a:effectLst/>
                <a:latin typeface="+mn-lt"/>
                <a:ea typeface="+mn-ea"/>
                <a:cs typeface="+mn-cs"/>
              </a:rPr>
              <a:t>в рамках GAM каждые два года. Она состоит из двух частей:</a:t>
            </a:r>
          </a:p>
          <a:p>
            <a:endParaRPr lang="ru-RU" sz="1200" b="0" i="0" kern="1200" dirty="0">
              <a:solidFill>
                <a:schemeClr val="tx1"/>
              </a:solidFill>
              <a:effectLst/>
              <a:latin typeface="+mn-lt"/>
              <a:ea typeface="+mn-ea"/>
              <a:cs typeface="+mn-cs"/>
            </a:endParaRPr>
          </a:p>
          <a:p>
            <a:r>
              <a:rPr lang="ru-RU" sz="1200" b="0" i="0" kern="1200" dirty="0">
                <a:solidFill>
                  <a:schemeClr val="tx1"/>
                </a:solidFill>
                <a:effectLst/>
                <a:latin typeface="+mn-lt"/>
                <a:ea typeface="+mn-ea"/>
                <a:cs typeface="+mn-cs"/>
              </a:rPr>
              <a:t>• Часть A — заполняется правительством</a:t>
            </a:r>
          </a:p>
          <a:p>
            <a:r>
              <a:rPr lang="ru-RU" sz="1200" b="0" i="0" kern="1200" dirty="0">
                <a:solidFill>
                  <a:schemeClr val="tx1"/>
                </a:solidFill>
                <a:effectLst/>
                <a:latin typeface="+mn-lt"/>
                <a:ea typeface="+mn-ea"/>
                <a:cs typeface="+mn-cs"/>
              </a:rPr>
              <a:t>• Часть B — заполняется гражданским обществом и сообществами</a:t>
            </a:r>
          </a:p>
          <a:p>
            <a:endParaRPr lang="ru-RU" sz="1200" b="0" i="0" kern="1200" dirty="0">
              <a:solidFill>
                <a:schemeClr val="tx1"/>
              </a:solidFill>
              <a:effectLst/>
              <a:latin typeface="+mn-lt"/>
              <a:ea typeface="+mn-ea"/>
              <a:cs typeface="+mn-cs"/>
            </a:endParaRPr>
          </a:p>
          <a:p>
            <a:r>
              <a:rPr lang="ru-RU" sz="1200" b="0" i="0" kern="1200" dirty="0">
                <a:solidFill>
                  <a:schemeClr val="tx1"/>
                </a:solidFill>
                <a:effectLst/>
                <a:latin typeface="+mn-lt"/>
                <a:ea typeface="+mn-ea"/>
                <a:cs typeface="+mn-cs"/>
              </a:rPr>
              <a:t>Начиная с 2026 года в онлайн-инструменте отчётности введён новый раздел, </a:t>
            </a:r>
          </a:p>
          <a:p>
            <a:r>
              <a:rPr lang="ru-RU" sz="1200" b="0" i="0" kern="1200" dirty="0">
                <a:solidFill>
                  <a:schemeClr val="tx1"/>
                </a:solidFill>
                <a:effectLst/>
                <a:latin typeface="+mn-lt"/>
                <a:ea typeface="+mn-ea"/>
                <a:cs typeface="+mn-cs"/>
              </a:rPr>
              <a:t>позволяющий странам представлять данные, собранные в рамках мониторинга </a:t>
            </a:r>
          </a:p>
          <a:p>
            <a:r>
              <a:rPr lang="ru-RU" sz="1200" b="0" i="0" kern="1200" dirty="0">
                <a:solidFill>
                  <a:schemeClr val="tx1"/>
                </a:solidFill>
                <a:effectLst/>
                <a:latin typeface="+mn-lt"/>
                <a:ea typeface="+mn-ea"/>
                <a:cs typeface="+mn-cs"/>
              </a:rPr>
              <a:t>сообществ. Этот раздел касается:</a:t>
            </a:r>
          </a:p>
          <a:p>
            <a:endParaRPr lang="ru-RU" sz="1200" b="0" i="0" kern="1200" dirty="0">
              <a:solidFill>
                <a:schemeClr val="tx1"/>
              </a:solidFill>
              <a:effectLst/>
              <a:latin typeface="+mn-lt"/>
              <a:ea typeface="+mn-ea"/>
              <a:cs typeface="+mn-cs"/>
            </a:endParaRPr>
          </a:p>
          <a:p>
            <a:r>
              <a:rPr lang="ru-RU" sz="1200" b="0" i="0" kern="1200" dirty="0">
                <a:solidFill>
                  <a:schemeClr val="tx1"/>
                </a:solidFill>
                <a:effectLst/>
                <a:latin typeface="+mn-lt"/>
                <a:ea typeface="+mn-ea"/>
                <a:cs typeface="+mn-cs"/>
              </a:rPr>
              <a:t>• качества услуг, связанных с ВИЧ</a:t>
            </a:r>
          </a:p>
          <a:p>
            <a:r>
              <a:rPr lang="ru-RU" sz="1200" b="0" i="0" kern="1200" dirty="0">
                <a:solidFill>
                  <a:schemeClr val="tx1"/>
                </a:solidFill>
                <a:effectLst/>
                <a:latin typeface="+mn-lt"/>
                <a:ea typeface="+mn-ea"/>
                <a:cs typeface="+mn-cs"/>
              </a:rPr>
              <a:t>• стигмы и дискриминации в медицинских учреждениях</a:t>
            </a:r>
          </a:p>
          <a:p>
            <a:r>
              <a:rPr lang="ru-RU" sz="1200" b="0" i="0" kern="1200" dirty="0">
                <a:solidFill>
                  <a:schemeClr val="tx1"/>
                </a:solidFill>
                <a:effectLst/>
                <a:latin typeface="+mn-lt"/>
                <a:ea typeface="+mn-ea"/>
                <a:cs typeface="+mn-cs"/>
              </a:rPr>
              <a:t>• опыта женщин, живущих с ВИЧ</a:t>
            </a:r>
          </a:p>
          <a:p>
            <a:endParaRPr lang="ru-RU" sz="1200" b="0" i="0" kern="1200" dirty="0">
              <a:solidFill>
                <a:schemeClr val="tx1"/>
              </a:solidFill>
              <a:effectLst/>
              <a:latin typeface="+mn-lt"/>
              <a:ea typeface="+mn-ea"/>
              <a:cs typeface="+mn-cs"/>
            </a:endParaRPr>
          </a:p>
          <a:p>
            <a:r>
              <a:rPr lang="ru-RU" sz="1200" b="0" i="0" kern="1200" dirty="0">
                <a:solidFill>
                  <a:schemeClr val="tx1"/>
                </a:solidFill>
                <a:effectLst/>
                <a:latin typeface="+mn-lt"/>
                <a:ea typeface="+mn-ea"/>
                <a:cs typeface="+mn-cs"/>
              </a:rPr>
              <a:t>Платформа отчётности также поддерживает подготовку нарративного отчёта </a:t>
            </a:r>
          </a:p>
          <a:p>
            <a:r>
              <a:rPr lang="ru-RU" sz="1200" b="0" i="0" kern="1200" dirty="0">
                <a:solidFill>
                  <a:schemeClr val="tx1"/>
                </a:solidFill>
                <a:effectLst/>
                <a:latin typeface="+mn-lt"/>
                <a:ea typeface="+mn-ea"/>
                <a:cs typeface="+mn-cs"/>
              </a:rPr>
              <a:t>в виде кратких обзоров по целевым областям, определённым в Глобальной </a:t>
            </a:r>
          </a:p>
          <a:p>
            <a:r>
              <a:rPr lang="ru-RU" sz="1200" b="0" i="0" kern="1200" dirty="0">
                <a:solidFill>
                  <a:schemeClr val="tx1"/>
                </a:solidFill>
                <a:effectLst/>
                <a:latin typeface="+mn-lt"/>
                <a:ea typeface="+mn-ea"/>
                <a:cs typeface="+mn-cs"/>
              </a:rPr>
              <a:t>стратегии по СПИДу на 2026–2031 годы. Такие нарративные обзоры помогают:</a:t>
            </a:r>
          </a:p>
          <a:p>
            <a:endParaRPr lang="ru-RU" sz="1200" b="0" i="0" kern="1200" dirty="0">
              <a:solidFill>
                <a:schemeClr val="tx1"/>
              </a:solidFill>
              <a:effectLst/>
              <a:latin typeface="+mn-lt"/>
              <a:ea typeface="+mn-ea"/>
              <a:cs typeface="+mn-cs"/>
            </a:endParaRPr>
          </a:p>
          <a:p>
            <a:r>
              <a:rPr lang="ru-RU" sz="1200" b="0" i="0" kern="1200" dirty="0">
                <a:solidFill>
                  <a:schemeClr val="tx1"/>
                </a:solidFill>
                <a:effectLst/>
                <a:latin typeface="+mn-lt"/>
                <a:ea typeface="+mn-ea"/>
                <a:cs typeface="+mn-cs"/>
              </a:rPr>
              <a:t>• документировать ключевые наблюдения по ответу на ВИЧ</a:t>
            </a:r>
          </a:p>
          <a:p>
            <a:r>
              <a:rPr lang="ru-RU" sz="1200" b="0" i="0" kern="1200" dirty="0">
                <a:solidFill>
                  <a:schemeClr val="tx1"/>
                </a:solidFill>
                <a:effectLst/>
                <a:latin typeface="+mn-lt"/>
                <a:ea typeface="+mn-ea"/>
                <a:cs typeface="+mn-cs"/>
              </a:rPr>
              <a:t>• определять необходимые действия для ускорения прогресса</a:t>
            </a:r>
          </a:p>
          <a:p>
            <a:endParaRPr lang="ru-RU" sz="1200" b="0" i="0" kern="1200" dirty="0">
              <a:solidFill>
                <a:schemeClr val="tx1"/>
              </a:solidFill>
              <a:effectLst/>
              <a:latin typeface="+mn-lt"/>
              <a:ea typeface="+mn-ea"/>
              <a:cs typeface="+mn-cs"/>
            </a:endParaRPr>
          </a:p>
          <a:p>
            <a:r>
              <a:rPr lang="ru-RU" sz="1200" b="0" i="0" kern="1200" dirty="0">
                <a:solidFill>
                  <a:schemeClr val="tx1"/>
                </a:solidFill>
                <a:effectLst/>
                <a:latin typeface="+mn-lt"/>
                <a:ea typeface="+mn-ea"/>
                <a:cs typeface="+mn-cs"/>
              </a:rPr>
              <a:t>Опрос по лекарствам и диагностическим средствам от СПИДа проводится </a:t>
            </a:r>
          </a:p>
          <a:p>
            <a:r>
              <a:rPr lang="ru-RU" sz="1200" b="0" i="0" kern="1200" dirty="0">
                <a:solidFill>
                  <a:schemeClr val="tx1"/>
                </a:solidFill>
                <a:effectLst/>
                <a:latin typeface="+mn-lt"/>
                <a:ea typeface="+mn-ea"/>
                <a:cs typeface="+mn-cs"/>
              </a:rPr>
              <a:t>в сотрудничестве с ВОЗ и является важным инструментом для мониторинга </a:t>
            </a:r>
          </a:p>
          <a:p>
            <a:r>
              <a:rPr lang="ru-RU" sz="1200" b="0" i="0" kern="1200" dirty="0">
                <a:solidFill>
                  <a:schemeClr val="tx1"/>
                </a:solidFill>
                <a:effectLst/>
                <a:latin typeface="+mn-lt"/>
                <a:ea typeface="+mn-ea"/>
                <a:cs typeface="+mn-cs"/>
              </a:rPr>
              <a:t>того, насколько адекватно система здравоохранения обеспечивает ответ </a:t>
            </a:r>
          </a:p>
          <a:p>
            <a:r>
              <a:rPr lang="ru-RU" sz="1200" b="0" i="0" kern="1200" dirty="0">
                <a:solidFill>
                  <a:schemeClr val="tx1"/>
                </a:solidFill>
                <a:effectLst/>
                <a:latin typeface="+mn-lt"/>
                <a:ea typeface="+mn-ea"/>
                <a:cs typeface="+mn-cs"/>
              </a:rPr>
              <a:t>на эпидемию.</a:t>
            </a:r>
          </a:p>
          <a:p>
            <a:endParaRPr lang="en-US" dirty="0"/>
          </a:p>
        </p:txBody>
      </p:sp>
      <p:sp>
        <p:nvSpPr>
          <p:cNvPr id="4" name="Slide Number Placeholder 3"/>
          <p:cNvSpPr>
            <a:spLocks noGrp="1"/>
          </p:cNvSpPr>
          <p:nvPr>
            <p:ph type="sldNum" sz="quarter" idx="5"/>
          </p:nvPr>
        </p:nvSpPr>
        <p:spPr/>
        <p:txBody>
          <a:bodyPr/>
          <a:lstStyle/>
          <a:p>
            <a:fld id="{15BE2509-9DCA-404C-9FF1-104E1173A6B7}" type="slidenum">
              <a:rPr lang="en-US" smtClean="0"/>
              <a:t>3</a:t>
            </a:fld>
            <a:endParaRPr lang="en-US"/>
          </a:p>
        </p:txBody>
      </p:sp>
    </p:spTree>
    <p:extLst>
      <p:ext uri="{BB962C8B-B14F-4D97-AF65-F5344CB8AC3E}">
        <p14:creationId xmlns:p14="http://schemas.microsoft.com/office/powerpoint/2010/main" val="27970987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Структура Глобального мониторинга СПИДа была изменена начиная с цикла отчётности 2025 года, чтобы привести её в соответствие с 16 ключевыми (top-line) целевыми показателями к 2030 году, включёнными в Глобальную стратегию по СПИДу на 2026–2031 годы.В связи с этим в некоторые существующие индикаторы были внесены изменения и уточнения определений.</a:t>
            </a:r>
          </a:p>
          <a:p>
            <a:endParaRPr lang="en-US" dirty="0"/>
          </a:p>
        </p:txBody>
      </p:sp>
      <p:sp>
        <p:nvSpPr>
          <p:cNvPr id="4" name="Slide Number Placeholder 3"/>
          <p:cNvSpPr>
            <a:spLocks noGrp="1"/>
          </p:cNvSpPr>
          <p:nvPr>
            <p:ph type="sldNum" sz="quarter" idx="5"/>
          </p:nvPr>
        </p:nvSpPr>
        <p:spPr/>
        <p:txBody>
          <a:bodyPr/>
          <a:lstStyle/>
          <a:p>
            <a:fld id="{15BE2509-9DCA-404C-9FF1-104E1173A6B7}" type="slidenum">
              <a:rPr lang="en-US" smtClean="0"/>
              <a:t>4</a:t>
            </a:fld>
            <a:endParaRPr lang="en-US"/>
          </a:p>
        </p:txBody>
      </p:sp>
    </p:spTree>
    <p:extLst>
      <p:ext uri="{BB962C8B-B14F-4D97-AF65-F5344CB8AC3E}">
        <p14:creationId xmlns:p14="http://schemas.microsoft.com/office/powerpoint/2010/main" val="18066432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5BE2509-9DCA-404C-9FF1-104E1173A6B7}" type="slidenum">
              <a:rPr lang="en-US" smtClean="0"/>
              <a:t>5</a:t>
            </a:fld>
            <a:endParaRPr lang="en-US"/>
          </a:p>
        </p:txBody>
      </p:sp>
    </p:spTree>
    <p:extLst>
      <p:ext uri="{BB962C8B-B14F-4D97-AF65-F5344CB8AC3E}">
        <p14:creationId xmlns:p14="http://schemas.microsoft.com/office/powerpoint/2010/main" val="23879044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0310E-DF56-48E1-41CC-E41036C9FA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2D69D0-2E4F-824F-FCF3-3A5972D633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B20107-1314-260F-D4D3-708F776A394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F18A4C2-FDE7-1CF5-FF69-DEF04A35A71B}"/>
              </a:ext>
            </a:extLst>
          </p:cNvPr>
          <p:cNvSpPr>
            <a:spLocks noGrp="1"/>
          </p:cNvSpPr>
          <p:nvPr>
            <p:ph type="sldNum" sz="quarter" idx="5"/>
          </p:nvPr>
        </p:nvSpPr>
        <p:spPr/>
        <p:txBody>
          <a:bodyPr/>
          <a:lstStyle/>
          <a:p>
            <a:fld id="{15BE2509-9DCA-404C-9FF1-104E1173A6B7}" type="slidenum">
              <a:rPr lang="en-US" smtClean="0"/>
              <a:t>6</a:t>
            </a:fld>
            <a:endParaRPr lang="en-US"/>
          </a:p>
        </p:txBody>
      </p:sp>
    </p:spTree>
    <p:extLst>
      <p:ext uri="{BB962C8B-B14F-4D97-AF65-F5344CB8AC3E}">
        <p14:creationId xmlns:p14="http://schemas.microsoft.com/office/powerpoint/2010/main" val="41521344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None/>
            </a:pPr>
            <a:endParaRPr lang="en-US" sz="1200" b="0" i="0" u="none" strike="noStrike" baseline="0" dirty="0">
              <a:solidFill>
                <a:srgbClr val="1A1A1A"/>
              </a:solidFill>
              <a:latin typeface="Avenir-Book"/>
            </a:endParaRPr>
          </a:p>
          <a:p>
            <a:endParaRPr lang="en-US" dirty="0"/>
          </a:p>
        </p:txBody>
      </p:sp>
      <p:sp>
        <p:nvSpPr>
          <p:cNvPr id="4" name="Slide Number Placeholder 3"/>
          <p:cNvSpPr>
            <a:spLocks noGrp="1"/>
          </p:cNvSpPr>
          <p:nvPr>
            <p:ph type="sldNum" sz="quarter" idx="5"/>
          </p:nvPr>
        </p:nvSpPr>
        <p:spPr/>
        <p:txBody>
          <a:bodyPr/>
          <a:lstStyle/>
          <a:p>
            <a:fld id="{15BE2509-9DCA-404C-9FF1-104E1173A6B7}" type="slidenum">
              <a:rPr lang="en-US" smtClean="0"/>
              <a:t>7</a:t>
            </a:fld>
            <a:endParaRPr lang="en-US"/>
          </a:p>
        </p:txBody>
      </p:sp>
    </p:spTree>
    <p:extLst>
      <p:ext uri="{BB962C8B-B14F-4D97-AF65-F5344CB8AC3E}">
        <p14:creationId xmlns:p14="http://schemas.microsoft.com/office/powerpoint/2010/main" val="28215767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the following slides we illustrate the recommended steps in carrying out the annual national AIDS reporting, dividing it into three phases; 1) preparation; 2) the reporting; and 3) the follow-up.</a:t>
            </a:r>
          </a:p>
        </p:txBody>
      </p:sp>
      <p:sp>
        <p:nvSpPr>
          <p:cNvPr id="4" name="Slide Number Placeholder 3"/>
          <p:cNvSpPr>
            <a:spLocks noGrp="1"/>
          </p:cNvSpPr>
          <p:nvPr>
            <p:ph type="sldNum" sz="quarter" idx="5"/>
          </p:nvPr>
        </p:nvSpPr>
        <p:spPr/>
        <p:txBody>
          <a:bodyPr/>
          <a:lstStyle/>
          <a:p>
            <a:fld id="{15BE2509-9DCA-404C-9FF1-104E1173A6B7}" type="slidenum">
              <a:rPr lang="en-US" smtClean="0"/>
              <a:t>8</a:t>
            </a:fld>
            <a:endParaRPr lang="en-US"/>
          </a:p>
        </p:txBody>
      </p:sp>
    </p:spTree>
    <p:extLst>
      <p:ext uri="{BB962C8B-B14F-4D97-AF65-F5344CB8AC3E}">
        <p14:creationId xmlns:p14="http://schemas.microsoft.com/office/powerpoint/2010/main" val="20304111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mn-ea"/>
                <a:cs typeface="+mn-cs"/>
              </a:rPr>
              <a:t>Фаза подготовки (декабрь — март)</a:t>
            </a:r>
          </a:p>
          <a:p>
            <a:endParaRPr lang="ru-RU" sz="1200" b="0" i="0" kern="1200" dirty="0">
              <a:solidFill>
                <a:schemeClr val="tx1"/>
              </a:solidFill>
              <a:effectLst/>
              <a:latin typeface="+mn-lt"/>
              <a:ea typeface="+mn-ea"/>
              <a:cs typeface="+mn-cs"/>
            </a:endParaRPr>
          </a:p>
          <a:p>
            <a:r>
              <a:rPr lang="ru-RU" sz="1200" b="0" i="0" kern="1200" dirty="0">
                <a:solidFill>
                  <a:schemeClr val="tx1"/>
                </a:solidFill>
                <a:effectLst/>
                <a:latin typeface="+mn-lt"/>
                <a:ea typeface="+mn-ea"/>
                <a:cs typeface="+mn-cs"/>
              </a:rPr>
              <a:t>В подготовительной фазе, с декабря по март, национальный координатор отчётности </a:t>
            </a:r>
          </a:p>
          <a:p>
            <a:r>
              <a:rPr lang="ru-RU" sz="1200" b="0" i="0" kern="1200" dirty="0">
                <a:solidFill>
                  <a:schemeClr val="tx1"/>
                </a:solidFill>
                <a:effectLst/>
                <a:latin typeface="+mn-lt"/>
                <a:ea typeface="+mn-ea"/>
                <a:cs typeface="+mn-cs"/>
              </a:rPr>
              <a:t>(национальный rapporteur) получает от UNAIDS подтверждающее сообщение о начале </a:t>
            </a:r>
          </a:p>
          <a:p>
            <a:r>
              <a:rPr lang="ru-RU" sz="1200" b="0" i="0" kern="1200" dirty="0">
                <a:solidFill>
                  <a:schemeClr val="tx1"/>
                </a:solidFill>
                <a:effectLst/>
                <a:latin typeface="+mn-lt"/>
                <a:ea typeface="+mn-ea"/>
                <a:cs typeface="+mn-cs"/>
              </a:rPr>
              <a:t>процесса отчётности.</a:t>
            </a:r>
          </a:p>
          <a:p>
            <a:endParaRPr lang="ru-RU" sz="1200" b="0" i="0" kern="1200" dirty="0">
              <a:solidFill>
                <a:schemeClr val="tx1"/>
              </a:solidFill>
              <a:effectLst/>
              <a:latin typeface="+mn-lt"/>
              <a:ea typeface="+mn-ea"/>
              <a:cs typeface="+mn-cs"/>
            </a:endParaRPr>
          </a:p>
          <a:p>
            <a:r>
              <a:rPr lang="ru-RU" sz="1200" b="0" i="0" kern="1200" dirty="0">
                <a:solidFill>
                  <a:schemeClr val="tx1"/>
                </a:solidFill>
                <a:effectLst/>
                <a:latin typeface="+mn-lt"/>
                <a:ea typeface="+mn-ea"/>
                <a:cs typeface="+mn-cs"/>
              </a:rPr>
              <a:t>Подготовительные шаги подробно описаны в руководящем документе. Они включают:</a:t>
            </a:r>
          </a:p>
          <a:p>
            <a:endParaRPr lang="ru-RU" sz="1200" b="0" i="0" kern="1200" dirty="0">
              <a:solidFill>
                <a:schemeClr val="tx1"/>
              </a:solidFill>
              <a:effectLst/>
              <a:latin typeface="+mn-lt"/>
              <a:ea typeface="+mn-ea"/>
              <a:cs typeface="+mn-cs"/>
            </a:endParaRPr>
          </a:p>
          <a:p>
            <a:r>
              <a:rPr lang="ru-RU" sz="1200" b="0" i="0" kern="1200" dirty="0">
                <a:solidFill>
                  <a:schemeClr val="tx1"/>
                </a:solidFill>
                <a:effectLst/>
                <a:latin typeface="+mn-lt"/>
                <a:ea typeface="+mn-ea"/>
                <a:cs typeface="+mn-cs"/>
              </a:rPr>
              <a:t>• определение релевантных индикаторов и источников данных</a:t>
            </a:r>
          </a:p>
          <a:p>
            <a:r>
              <a:rPr lang="ru-RU" sz="1200" b="0" i="0" kern="1200" dirty="0">
                <a:solidFill>
                  <a:schemeClr val="tx1"/>
                </a:solidFill>
                <a:effectLst/>
                <a:latin typeface="+mn-lt"/>
                <a:ea typeface="+mn-ea"/>
                <a:cs typeface="+mn-cs"/>
              </a:rPr>
              <a:t>• назначение ответственных лиц (resource persons)</a:t>
            </a:r>
          </a:p>
          <a:p>
            <a:r>
              <a:rPr lang="ru-RU" sz="1200" b="0" i="0" kern="1200" dirty="0">
                <a:solidFill>
                  <a:schemeClr val="tx1"/>
                </a:solidFill>
                <a:effectLst/>
                <a:latin typeface="+mn-lt"/>
                <a:ea typeface="+mn-ea"/>
                <a:cs typeface="+mn-cs"/>
              </a:rPr>
              <a:t>• обеспечение участия ключевых заинтересованных сторон, таких как </a:t>
            </a:r>
          </a:p>
          <a:p>
            <a:r>
              <a:rPr lang="ru-RU" sz="1200" b="0" i="0" kern="1200" dirty="0">
                <a:solidFill>
                  <a:schemeClr val="tx1"/>
                </a:solidFill>
                <a:effectLst/>
                <a:latin typeface="+mn-lt"/>
                <a:ea typeface="+mn-ea"/>
                <a:cs typeface="+mn-cs"/>
              </a:rPr>
              <a:t>  представители правительства, лидеры гражданского общества </a:t>
            </a:r>
          </a:p>
          <a:p>
            <a:r>
              <a:rPr lang="ru-RU" sz="1200" b="0" i="0" kern="1200" dirty="0">
                <a:solidFill>
                  <a:schemeClr val="tx1"/>
                </a:solidFill>
                <a:effectLst/>
                <a:latin typeface="+mn-lt"/>
                <a:ea typeface="+mn-ea"/>
                <a:cs typeface="+mn-cs"/>
              </a:rPr>
              <a:t>  и команда по оценке эпидемии ВИЧ (HIV estimates team)</a:t>
            </a:r>
          </a:p>
          <a:p>
            <a:endParaRPr lang="ru-RU" sz="1200" b="0" i="0" kern="1200" dirty="0">
              <a:solidFill>
                <a:schemeClr val="tx1"/>
              </a:solidFill>
              <a:effectLst/>
              <a:latin typeface="+mn-lt"/>
              <a:ea typeface="+mn-ea"/>
              <a:cs typeface="+mn-cs"/>
            </a:endParaRPr>
          </a:p>
          <a:p>
            <a:r>
              <a:rPr lang="ru-RU" sz="1200" b="0" i="0" kern="1200" dirty="0">
                <a:solidFill>
                  <a:schemeClr val="tx1"/>
                </a:solidFill>
                <a:effectLst/>
                <a:latin typeface="+mn-lt"/>
                <a:ea typeface="+mn-ea"/>
                <a:cs typeface="+mn-cs"/>
              </a:rPr>
              <a:t>Фаза проведения отчётности (март — май)</a:t>
            </a:r>
          </a:p>
          <a:p>
            <a:endParaRPr lang="ru-RU" sz="1200" b="0" i="0" kern="1200" dirty="0">
              <a:solidFill>
                <a:schemeClr val="tx1"/>
              </a:solidFill>
              <a:effectLst/>
              <a:latin typeface="+mn-lt"/>
              <a:ea typeface="+mn-ea"/>
              <a:cs typeface="+mn-cs"/>
            </a:endParaRPr>
          </a:p>
          <a:p>
            <a:r>
              <a:rPr lang="ru-RU" sz="1200" b="0" i="0" kern="1200" dirty="0">
                <a:solidFill>
                  <a:schemeClr val="tx1"/>
                </a:solidFill>
                <a:effectLst/>
                <a:latin typeface="+mn-lt"/>
                <a:ea typeface="+mn-ea"/>
                <a:cs typeface="+mn-cs"/>
              </a:rPr>
              <a:t>Во второй фазе, с марта по май, национальный координатор вносит в онлайн-инструмент </a:t>
            </a:r>
          </a:p>
          <a:p>
            <a:r>
              <a:rPr lang="ru-RU" sz="1200" b="0" i="0" kern="1200" dirty="0">
                <a:solidFill>
                  <a:schemeClr val="tx1"/>
                </a:solidFill>
                <a:effectLst/>
                <a:latin typeface="+mn-lt"/>
                <a:ea typeface="+mn-ea"/>
                <a:cs typeface="+mn-cs"/>
              </a:rPr>
              <a:t>соответствующие данные и нарративный отчёт, загружает все подтверждающие документы </a:t>
            </a:r>
          </a:p>
          <a:p>
            <a:r>
              <a:rPr lang="ru-RU" sz="1200" b="0" i="0" kern="1200" dirty="0">
                <a:solidFill>
                  <a:schemeClr val="tx1"/>
                </a:solidFill>
                <a:effectLst/>
                <a:latin typeface="+mn-lt"/>
                <a:ea typeface="+mn-ea"/>
                <a:cs typeface="+mn-cs"/>
              </a:rPr>
              <a:t>и подтверждает подачу отчёта GAM не позднее 31 мая.</a:t>
            </a:r>
          </a:p>
          <a:p>
            <a:endParaRPr lang="ru-RU" sz="1200" b="0" i="0" kern="1200" dirty="0">
              <a:solidFill>
                <a:schemeClr val="tx1"/>
              </a:solidFill>
              <a:effectLst/>
              <a:latin typeface="+mn-lt"/>
              <a:ea typeface="+mn-ea"/>
              <a:cs typeface="+mn-cs"/>
            </a:endParaRPr>
          </a:p>
          <a:p>
            <a:r>
              <a:rPr lang="ru-RU" sz="1200" b="0" i="0" kern="1200" dirty="0">
                <a:solidFill>
                  <a:schemeClr val="tx1"/>
                </a:solidFill>
                <a:effectLst/>
                <a:latin typeface="+mn-lt"/>
                <a:ea typeface="+mn-ea"/>
                <a:cs typeface="+mn-cs"/>
              </a:rPr>
              <a:t>Процесс финализации</a:t>
            </a:r>
          </a:p>
          <a:p>
            <a:endParaRPr lang="ru-RU" sz="1200" b="0" i="0" kern="1200" dirty="0">
              <a:solidFill>
                <a:schemeClr val="tx1"/>
              </a:solidFill>
              <a:effectLst/>
              <a:latin typeface="+mn-lt"/>
              <a:ea typeface="+mn-ea"/>
              <a:cs typeface="+mn-cs"/>
            </a:endParaRPr>
          </a:p>
          <a:p>
            <a:r>
              <a:rPr lang="ru-RU" sz="1200" b="0" i="0" kern="1200" dirty="0">
                <a:solidFill>
                  <a:schemeClr val="tx1"/>
                </a:solidFill>
                <a:effectLst/>
                <a:latin typeface="+mn-lt"/>
                <a:ea typeface="+mn-ea"/>
                <a:cs typeface="+mn-cs"/>
              </a:rPr>
              <a:t>В рамках финализации все представленные данные должны быть проверены и согласованы </a:t>
            </a:r>
          </a:p>
          <a:p>
            <a:r>
              <a:rPr lang="ru-RU" sz="1200" b="0" i="0" kern="1200" dirty="0">
                <a:solidFill>
                  <a:schemeClr val="tx1"/>
                </a:solidFill>
                <a:effectLst/>
                <a:latin typeface="+mn-lt"/>
                <a:ea typeface="+mn-ea"/>
                <a:cs typeface="+mn-cs"/>
              </a:rPr>
              <a:t>между всеми партнёрами в стране, включая организации, возглавляемые сообществами </a:t>
            </a:r>
          </a:p>
          <a:p>
            <a:r>
              <a:rPr lang="ru-RU" sz="1200" b="0" i="0" kern="1200" dirty="0">
                <a:solidFill>
                  <a:schemeClr val="tx1"/>
                </a:solidFill>
                <a:effectLst/>
                <a:latin typeface="+mn-lt"/>
                <a:ea typeface="+mn-ea"/>
                <a:cs typeface="+mn-cs"/>
              </a:rPr>
              <a:t>(community-led organizations).</a:t>
            </a:r>
          </a:p>
          <a:p>
            <a:endParaRPr lang="ru-RU" sz="1200" b="0" i="0" kern="1200" dirty="0">
              <a:solidFill>
                <a:schemeClr val="tx1"/>
              </a:solidFill>
              <a:effectLst/>
              <a:latin typeface="+mn-lt"/>
              <a:ea typeface="+mn-ea"/>
              <a:cs typeface="+mn-cs"/>
            </a:endParaRPr>
          </a:p>
          <a:p>
            <a:r>
              <a:rPr lang="ru-RU" sz="1200" b="0" i="0" kern="1200" dirty="0">
                <a:solidFill>
                  <a:schemeClr val="tx1"/>
                </a:solidFill>
                <a:effectLst/>
                <a:latin typeface="+mn-lt"/>
                <a:ea typeface="+mn-ea"/>
                <a:cs typeface="+mn-cs"/>
              </a:rPr>
              <a:t>Онлайн-инструмент отчётности поддерживает этот процесс благодаря возможности </a:t>
            </a:r>
          </a:p>
          <a:p>
            <a:r>
              <a:rPr lang="ru-RU" sz="1200" b="0" i="0" kern="1200" dirty="0">
                <a:solidFill>
                  <a:schemeClr val="tx1"/>
                </a:solidFill>
                <a:effectLst/>
                <a:latin typeface="+mn-lt"/>
                <a:ea typeface="+mn-ea"/>
                <a:cs typeface="+mn-cs"/>
              </a:rPr>
              <a:t>предоставления прав просмотра (viewer credentials) национальным заинтересованным </a:t>
            </a:r>
          </a:p>
          <a:p>
            <a:r>
              <a:rPr lang="ru-RU" sz="1200" b="0" i="0" kern="1200" dirty="0">
                <a:solidFill>
                  <a:schemeClr val="tx1"/>
                </a:solidFill>
                <a:effectLst/>
                <a:latin typeface="+mn-lt"/>
                <a:ea typeface="+mn-ea"/>
                <a:cs typeface="+mn-cs"/>
              </a:rPr>
              <a:t>сторонам.</a:t>
            </a:r>
          </a:p>
          <a:p>
            <a:endParaRPr lang="ru-RU" sz="1200" b="0" i="0" kern="1200" dirty="0">
              <a:solidFill>
                <a:schemeClr val="tx1"/>
              </a:solidFill>
              <a:effectLst/>
              <a:latin typeface="+mn-lt"/>
              <a:ea typeface="+mn-ea"/>
              <a:cs typeface="+mn-cs"/>
            </a:endParaRPr>
          </a:p>
          <a:p>
            <a:r>
              <a:rPr lang="ru-RU" sz="1200" b="0" i="0" kern="1200" dirty="0">
                <a:solidFill>
                  <a:schemeClr val="tx1"/>
                </a:solidFill>
                <a:effectLst/>
                <a:latin typeface="+mn-lt"/>
                <a:ea typeface="+mn-ea"/>
                <a:cs typeface="+mn-cs"/>
              </a:rPr>
              <a:t>Несколько стран отметили, что эта функция позволила организациям, возглавляемым </a:t>
            </a:r>
          </a:p>
          <a:p>
            <a:r>
              <a:rPr lang="ru-RU" sz="1200" b="0" i="0" kern="1200" dirty="0">
                <a:solidFill>
                  <a:schemeClr val="tx1"/>
                </a:solidFill>
                <a:effectLst/>
                <a:latin typeface="+mn-lt"/>
                <a:ea typeface="+mn-ea"/>
                <a:cs typeface="+mn-cs"/>
              </a:rPr>
              <a:t>сообществами, и другим партнёрам просматривать данные и вносить свои замечания </a:t>
            </a:r>
          </a:p>
          <a:p>
            <a:r>
              <a:rPr lang="ru-RU" sz="1200" b="0" i="0" kern="1200" dirty="0">
                <a:solidFill>
                  <a:schemeClr val="tx1"/>
                </a:solidFill>
                <a:effectLst/>
                <a:latin typeface="+mn-lt"/>
                <a:ea typeface="+mn-ea"/>
                <a:cs typeface="+mn-cs"/>
              </a:rPr>
              <a:t>непосредственно в процессе отчётности, что обеспечило более широкое, быстрое </a:t>
            </a:r>
          </a:p>
          <a:p>
            <a:r>
              <a:rPr lang="ru-RU" sz="1200" b="0" i="0" kern="1200" dirty="0">
                <a:solidFill>
                  <a:schemeClr val="tx1"/>
                </a:solidFill>
                <a:effectLst/>
                <a:latin typeface="+mn-lt"/>
                <a:ea typeface="+mn-ea"/>
                <a:cs typeface="+mn-cs"/>
              </a:rPr>
              <a:t>и инклюзивное консультирование и валидацию.</a:t>
            </a:r>
          </a:p>
          <a:p>
            <a:endParaRPr lang="ru-RU" sz="1200" b="0" i="0" kern="1200" dirty="0">
              <a:solidFill>
                <a:schemeClr val="tx1"/>
              </a:solidFill>
              <a:effectLst/>
              <a:latin typeface="+mn-lt"/>
              <a:ea typeface="+mn-ea"/>
              <a:cs typeface="+mn-cs"/>
            </a:endParaRPr>
          </a:p>
          <a:p>
            <a:r>
              <a:rPr lang="ru-RU" sz="1200" b="0" i="0" kern="1200" dirty="0">
                <a:solidFill>
                  <a:schemeClr val="tx1"/>
                </a:solidFill>
                <a:effectLst/>
                <a:latin typeface="+mn-lt"/>
                <a:ea typeface="+mn-ea"/>
                <a:cs typeface="+mn-cs"/>
              </a:rPr>
              <a:t>Заключительная фаза (июнь — июль)</a:t>
            </a:r>
          </a:p>
          <a:p>
            <a:endParaRPr lang="ru-RU" sz="1200" b="0" i="0" kern="1200" dirty="0">
              <a:solidFill>
                <a:schemeClr val="tx1"/>
              </a:solidFill>
              <a:effectLst/>
              <a:latin typeface="+mn-lt"/>
              <a:ea typeface="+mn-ea"/>
              <a:cs typeface="+mn-cs"/>
            </a:endParaRPr>
          </a:p>
          <a:p>
            <a:r>
              <a:rPr lang="ru-RU" sz="1200" b="0" i="0" kern="1200" dirty="0">
                <a:solidFill>
                  <a:schemeClr val="tx1"/>
                </a:solidFill>
                <a:effectLst/>
                <a:latin typeface="+mn-lt"/>
                <a:ea typeface="+mn-ea"/>
                <a:cs typeface="+mn-cs"/>
              </a:rPr>
              <a:t>В последней фазе, с июня по июль, у национального координатора остаются некоторые </a:t>
            </a:r>
          </a:p>
          <a:p>
            <a:r>
              <a:rPr lang="ru-RU" sz="1200" b="0" i="0" kern="1200" dirty="0">
                <a:solidFill>
                  <a:schemeClr val="tx1"/>
                </a:solidFill>
                <a:effectLst/>
                <a:latin typeface="+mn-lt"/>
                <a:ea typeface="+mn-ea"/>
                <a:cs typeface="+mn-cs"/>
              </a:rPr>
              <a:t>задачи по доработке.</a:t>
            </a:r>
          </a:p>
          <a:p>
            <a:endParaRPr lang="ru-RU" sz="1200" b="0" i="0" kern="1200" dirty="0">
              <a:solidFill>
                <a:schemeClr val="tx1"/>
              </a:solidFill>
              <a:effectLst/>
              <a:latin typeface="+mn-lt"/>
              <a:ea typeface="+mn-ea"/>
              <a:cs typeface="+mn-cs"/>
            </a:endParaRPr>
          </a:p>
          <a:p>
            <a:r>
              <a:rPr lang="ru-RU" sz="1200" b="0" i="0" kern="1200" dirty="0">
                <a:solidFill>
                  <a:schemeClr val="tx1"/>
                </a:solidFill>
                <a:effectLst/>
                <a:latin typeface="+mn-lt"/>
                <a:ea typeface="+mn-ea"/>
                <a:cs typeface="+mn-cs"/>
              </a:rPr>
              <a:t>UNAIDS может направлять запросы по данным (data queries) национальным координаторам — </a:t>
            </a:r>
          </a:p>
          <a:p>
            <a:r>
              <a:rPr lang="ru-RU" sz="1200" b="0" i="0" kern="1200" dirty="0">
                <a:solidFill>
                  <a:schemeClr val="tx1"/>
                </a:solidFill>
                <a:effectLst/>
                <a:latin typeface="+mn-lt"/>
                <a:ea typeface="+mn-ea"/>
                <a:cs typeface="+mn-cs"/>
              </a:rPr>
              <a:t>их важно оперативно отработать до публикации окончательного набора данных.</a:t>
            </a:r>
          </a:p>
          <a:p>
            <a:endParaRPr lang="ru-RU" sz="1200" b="0" i="0" kern="1200" dirty="0">
              <a:solidFill>
                <a:schemeClr val="tx1"/>
              </a:solidFill>
              <a:effectLst/>
              <a:latin typeface="+mn-lt"/>
              <a:ea typeface="+mn-ea"/>
              <a:cs typeface="+mn-cs"/>
            </a:endParaRPr>
          </a:p>
          <a:p>
            <a:r>
              <a:rPr lang="ru-RU" sz="1200" b="0" i="0" kern="1200" dirty="0">
                <a:solidFill>
                  <a:schemeClr val="tx1"/>
                </a:solidFill>
                <a:effectLst/>
                <a:latin typeface="+mn-lt"/>
                <a:ea typeface="+mn-ea"/>
                <a:cs typeface="+mn-cs"/>
              </a:rPr>
              <a:t>Кроме того, координаторы могут использовать выгрузки из онлайн-инструмента GAM </a:t>
            </a:r>
          </a:p>
          <a:p>
            <a:r>
              <a:rPr lang="ru-RU" sz="1200" b="0" i="0" kern="1200" dirty="0">
                <a:solidFill>
                  <a:schemeClr val="tx1"/>
                </a:solidFill>
                <a:effectLst/>
                <a:latin typeface="+mn-lt"/>
                <a:ea typeface="+mn-ea"/>
                <a:cs typeface="+mn-cs"/>
              </a:rPr>
              <a:t>для информирования общественности на национальных мероприятиях, форумах </a:t>
            </a:r>
          </a:p>
          <a:p>
            <a:r>
              <a:rPr lang="ru-RU" sz="1200" b="0" i="0" kern="1200" dirty="0">
                <a:solidFill>
                  <a:schemeClr val="tx1"/>
                </a:solidFill>
                <a:effectLst/>
                <a:latin typeface="+mn-lt"/>
                <a:ea typeface="+mn-ea"/>
                <a:cs typeface="+mn-cs"/>
              </a:rPr>
              <a:t>или обзорах программ о прогрессе в направлении окончания эпидемии СПИДа к 2030 году.</a:t>
            </a:r>
          </a:p>
          <a:p>
            <a:pPr algn="l"/>
            <a:endParaRPr lang="en-US" sz="1800" b="0" i="0" u="none" strike="noStrike" baseline="0" dirty="0">
              <a:solidFill>
                <a:srgbClr val="1A1A1A"/>
              </a:solidFill>
              <a:latin typeface="AvenirLTStd-Book"/>
            </a:endParaRPr>
          </a:p>
        </p:txBody>
      </p:sp>
      <p:sp>
        <p:nvSpPr>
          <p:cNvPr id="4" name="Slide Number Placeholder 3"/>
          <p:cNvSpPr>
            <a:spLocks noGrp="1"/>
          </p:cNvSpPr>
          <p:nvPr>
            <p:ph type="sldNum" sz="quarter" idx="5"/>
          </p:nvPr>
        </p:nvSpPr>
        <p:spPr/>
        <p:txBody>
          <a:bodyPr/>
          <a:lstStyle/>
          <a:p>
            <a:fld id="{15BE2509-9DCA-404C-9FF1-104E1173A6B7}" type="slidenum">
              <a:rPr lang="en-US" smtClean="0"/>
              <a:t>9</a:t>
            </a:fld>
            <a:endParaRPr lang="en-US"/>
          </a:p>
        </p:txBody>
      </p:sp>
    </p:spTree>
    <p:extLst>
      <p:ext uri="{BB962C8B-B14F-4D97-AF65-F5344CB8AC3E}">
        <p14:creationId xmlns:p14="http://schemas.microsoft.com/office/powerpoint/2010/main" val="4579748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E2807B90-6550-49C2-929B-6504882CAB8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77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4279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5608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6275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1255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988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7606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72166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52134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image" Target="../media/image2.jpe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681D"/>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B7E240E-1DFB-4695-98EC-DEB85F449C81}"/>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1E787653-B6C5-473C-94DC-9CDB7A94D944}"/>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4EF98FE7-18D7-48E9-808E-EE45ABA02728}"/>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charset="0"/>
                <a:ea typeface="ＭＳ Ｐゴシック" charset="-128"/>
              </a:defRPr>
            </a:lvl1pPr>
          </a:lstStyle>
          <a:p>
            <a:pPr>
              <a:defRPr/>
            </a:pPr>
            <a:fld id="{D52E4ABA-CB6F-444E-83F0-E7C01C2C506A}" type="datetimeFigureOut">
              <a:rPr lang="en-US"/>
              <a:pPr>
                <a:defRPr/>
              </a:pPr>
              <a:t>2/27/2026</a:t>
            </a:fld>
            <a:endParaRPr lang="en-US"/>
          </a:p>
        </p:txBody>
      </p:sp>
      <p:sp>
        <p:nvSpPr>
          <p:cNvPr id="5" name="Footer Placeholder 4">
            <a:extLst>
              <a:ext uri="{FF2B5EF4-FFF2-40B4-BE49-F238E27FC236}">
                <a16:creationId xmlns:a16="http://schemas.microsoft.com/office/drawing/2014/main" id="{1CDD4176-B4D7-4A76-A295-5D43538F95EA}"/>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charset="0"/>
                <a:ea typeface="ＭＳ Ｐゴシック" charset="-128"/>
              </a:defRPr>
            </a:lvl1pPr>
          </a:lstStyle>
          <a:p>
            <a:pPr>
              <a:defRPr/>
            </a:pPr>
            <a:endParaRPr lang="en-US"/>
          </a:p>
        </p:txBody>
      </p:sp>
      <p:sp>
        <p:nvSpPr>
          <p:cNvPr id="6" name="Slide Number Placeholder 5">
            <a:extLst>
              <a:ext uri="{FF2B5EF4-FFF2-40B4-BE49-F238E27FC236}">
                <a16:creationId xmlns:a16="http://schemas.microsoft.com/office/drawing/2014/main" id="{D2467E8B-4D49-447F-A1E3-15BBE6583F33}"/>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BA9660FE-02BF-450A-90CE-41C4227584E4}" type="slidenum">
              <a:rPr lang="en-US" altLang="en-US"/>
              <a:pPr/>
              <a:t>‹#›</a:t>
            </a:fld>
            <a:endParaRPr lang="en-US" altLang="en-US"/>
          </a:p>
        </p:txBody>
      </p:sp>
      <p:pic>
        <p:nvPicPr>
          <p:cNvPr id="1031" name="Picture 2" descr="A picture containing bird&#10;&#10;Description automatically generated">
            <a:extLst>
              <a:ext uri="{FF2B5EF4-FFF2-40B4-BE49-F238E27FC236}">
                <a16:creationId xmlns:a16="http://schemas.microsoft.com/office/drawing/2014/main" id="{678A5486-1D5C-4B33-B500-B405751B759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84" r:id="rId1"/>
    <p:sldLayoutId id="2147483885" r:id="rId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charset="0"/>
        </a:defRPr>
      </a:lvl2pPr>
      <a:lvl3pPr algn="ctr" rtl="0" eaLnBrk="0" fontAlgn="base" hangingPunct="0">
        <a:spcBef>
          <a:spcPct val="0"/>
        </a:spcBef>
        <a:spcAft>
          <a:spcPct val="0"/>
        </a:spcAft>
        <a:defRPr sz="4400">
          <a:solidFill>
            <a:schemeClr val="tx1"/>
          </a:solidFill>
          <a:latin typeface="Calibri" charset="0"/>
        </a:defRPr>
      </a:lvl3pPr>
      <a:lvl4pPr algn="ctr" rtl="0" eaLnBrk="0" fontAlgn="base" hangingPunct="0">
        <a:spcBef>
          <a:spcPct val="0"/>
        </a:spcBef>
        <a:spcAft>
          <a:spcPct val="0"/>
        </a:spcAft>
        <a:defRPr sz="4400">
          <a:solidFill>
            <a:schemeClr val="tx1"/>
          </a:solidFill>
          <a:latin typeface="Calibri" charset="0"/>
        </a:defRPr>
      </a:lvl4pPr>
      <a:lvl5pPr algn="ctr" rtl="0" eaLnBrk="0" fontAlgn="base" hangingPunct="0">
        <a:spcBef>
          <a:spcPct val="0"/>
        </a:spcBef>
        <a:spcAft>
          <a:spcPct val="0"/>
        </a:spcAft>
        <a:defRPr sz="4400">
          <a:solidFill>
            <a:schemeClr val="tx1"/>
          </a:solidFill>
          <a:latin typeface="Calibri" charset="0"/>
        </a:defRPr>
      </a:lvl5pPr>
      <a:lvl6pPr marL="457200" algn="ctr" rtl="0" fontAlgn="base">
        <a:spcBef>
          <a:spcPct val="0"/>
        </a:spcBef>
        <a:spcAft>
          <a:spcPct val="0"/>
        </a:spcAft>
        <a:defRPr sz="4400">
          <a:solidFill>
            <a:schemeClr val="tx1"/>
          </a:solidFill>
          <a:latin typeface="Calibri" charset="0"/>
        </a:defRPr>
      </a:lvl6pPr>
      <a:lvl7pPr marL="914400" algn="ctr" rtl="0" fontAlgn="base">
        <a:spcBef>
          <a:spcPct val="0"/>
        </a:spcBef>
        <a:spcAft>
          <a:spcPct val="0"/>
        </a:spcAft>
        <a:defRPr sz="4400">
          <a:solidFill>
            <a:schemeClr val="tx1"/>
          </a:solidFill>
          <a:latin typeface="Calibri" charset="0"/>
        </a:defRPr>
      </a:lvl7pPr>
      <a:lvl8pPr marL="1371600" algn="ctr" rtl="0" fontAlgn="base">
        <a:spcBef>
          <a:spcPct val="0"/>
        </a:spcBef>
        <a:spcAft>
          <a:spcPct val="0"/>
        </a:spcAft>
        <a:defRPr sz="4400">
          <a:solidFill>
            <a:schemeClr val="tx1"/>
          </a:solidFill>
          <a:latin typeface="Calibri" charset="0"/>
        </a:defRPr>
      </a:lvl8pPr>
      <a:lvl9pPr marL="1828800" algn="ctr" rtl="0" fontAlgn="base">
        <a:spcBef>
          <a:spcPct val="0"/>
        </a:spcBef>
        <a:spcAft>
          <a:spcPct val="0"/>
        </a:spcAft>
        <a:defRPr sz="4400">
          <a:solidFill>
            <a:schemeClr val="tx1"/>
          </a:solidFill>
          <a:latin typeface="Calibri"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681D"/>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881"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charset="0"/>
        </a:defRPr>
      </a:lvl2pPr>
      <a:lvl3pPr algn="ctr" rtl="0" eaLnBrk="0" fontAlgn="base" hangingPunct="0">
        <a:spcBef>
          <a:spcPct val="0"/>
        </a:spcBef>
        <a:spcAft>
          <a:spcPct val="0"/>
        </a:spcAft>
        <a:defRPr sz="4400">
          <a:solidFill>
            <a:schemeClr val="tx1"/>
          </a:solidFill>
          <a:latin typeface="Calibri" charset="0"/>
        </a:defRPr>
      </a:lvl3pPr>
      <a:lvl4pPr algn="ctr" rtl="0" eaLnBrk="0" fontAlgn="base" hangingPunct="0">
        <a:spcBef>
          <a:spcPct val="0"/>
        </a:spcBef>
        <a:spcAft>
          <a:spcPct val="0"/>
        </a:spcAft>
        <a:defRPr sz="4400">
          <a:solidFill>
            <a:schemeClr val="tx1"/>
          </a:solidFill>
          <a:latin typeface="Calibri" charset="0"/>
        </a:defRPr>
      </a:lvl4pPr>
      <a:lvl5pPr algn="ctr" rtl="0" eaLnBrk="0" fontAlgn="base" hangingPunct="0">
        <a:spcBef>
          <a:spcPct val="0"/>
        </a:spcBef>
        <a:spcAft>
          <a:spcPct val="0"/>
        </a:spcAft>
        <a:defRPr sz="4400">
          <a:solidFill>
            <a:schemeClr val="tx1"/>
          </a:solidFill>
          <a:latin typeface="Calibri" charset="0"/>
        </a:defRPr>
      </a:lvl5pPr>
      <a:lvl6pPr marL="457200" algn="ctr" rtl="0" fontAlgn="base">
        <a:spcBef>
          <a:spcPct val="0"/>
        </a:spcBef>
        <a:spcAft>
          <a:spcPct val="0"/>
        </a:spcAft>
        <a:defRPr sz="4400">
          <a:solidFill>
            <a:schemeClr val="tx1"/>
          </a:solidFill>
          <a:latin typeface="Calibri" charset="0"/>
        </a:defRPr>
      </a:lvl6pPr>
      <a:lvl7pPr marL="914400" algn="ctr" rtl="0" fontAlgn="base">
        <a:spcBef>
          <a:spcPct val="0"/>
        </a:spcBef>
        <a:spcAft>
          <a:spcPct val="0"/>
        </a:spcAft>
        <a:defRPr sz="4400">
          <a:solidFill>
            <a:schemeClr val="tx1"/>
          </a:solidFill>
          <a:latin typeface="Calibri" charset="0"/>
        </a:defRPr>
      </a:lvl7pPr>
      <a:lvl8pPr marL="1371600" algn="ctr" rtl="0" fontAlgn="base">
        <a:spcBef>
          <a:spcPct val="0"/>
        </a:spcBef>
        <a:spcAft>
          <a:spcPct val="0"/>
        </a:spcAft>
        <a:defRPr sz="4400">
          <a:solidFill>
            <a:schemeClr val="tx1"/>
          </a:solidFill>
          <a:latin typeface="Calibri" charset="0"/>
        </a:defRPr>
      </a:lvl8pPr>
      <a:lvl9pPr marL="1828800" algn="ctr" rtl="0" fontAlgn="base">
        <a:spcBef>
          <a:spcPct val="0"/>
        </a:spcBef>
        <a:spcAft>
          <a:spcPct val="0"/>
        </a:spcAft>
        <a:defRPr sz="4400">
          <a:solidFill>
            <a:schemeClr val="tx1"/>
          </a:solidFill>
          <a:latin typeface="Calibri"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681D"/>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1802D85-BE24-4CDA-A8A9-93CC50228AF4}"/>
              </a:ext>
            </a:extLst>
          </p:cNvPr>
          <p:cNvSpPr/>
          <p:nvPr userDrawn="1"/>
        </p:nvSpPr>
        <p:spPr>
          <a:xfrm>
            <a:off x="0" y="0"/>
            <a:ext cx="4572000" cy="6858000"/>
          </a:xfrm>
          <a:prstGeom prst="rect">
            <a:avLst/>
          </a:prstGeom>
          <a:solidFill>
            <a:srgbClr val="70C8B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Tree>
  </p:cSld>
  <p:clrMap bg1="lt1" tx1="dk1" bg2="lt2" tx2="dk2" accent1="accent1" accent2="accent2" accent3="accent3" accent4="accent4" accent5="accent5" accent6="accent6" hlink="hlink" folHlink="folHlink"/>
  <p:sldLayoutIdLst>
    <p:sldLayoutId id="2147483882"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681D"/>
        </a:solidFill>
        <a:effectLst/>
      </p:bgPr>
    </p:bg>
    <p:spTree>
      <p:nvGrpSpPr>
        <p:cNvPr id="1" name=""/>
        <p:cNvGrpSpPr/>
        <p:nvPr/>
      </p:nvGrpSpPr>
      <p:grpSpPr>
        <a:xfrm>
          <a:off x="0" y="0"/>
          <a:ext cx="0" cy="0"/>
          <a:chOff x="0" y="0"/>
          <a:chExt cx="0" cy="0"/>
        </a:xfrm>
      </p:grpSpPr>
      <p:pic>
        <p:nvPicPr>
          <p:cNvPr id="3074" name="Picture 6">
            <a:extLst>
              <a:ext uri="{FF2B5EF4-FFF2-40B4-BE49-F238E27FC236}">
                <a16:creationId xmlns:a16="http://schemas.microsoft.com/office/drawing/2014/main" id="{CD7CC756-9A42-493A-9A49-5E36E03F745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83" r:id="rId1"/>
    <p:sldLayoutId id="2147483888" r:id="rId2"/>
    <p:sldLayoutId id="2147483889" r:id="rId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8710458"/>
      </p:ext>
    </p:extLst>
  </p:cSld>
  <p:clrMap bg1="lt1" tx1="dk1" bg2="lt2" tx2="dk2" accent1="accent1" accent2="accent2" accent3="accent3" accent4="accent4" accent5="accent5" accent6="accent6" hlink="hlink" folHlink="folHlink"/>
  <p:sldLayoutIdLst>
    <p:sldLayoutId id="2147483887"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charset="0"/>
        </a:defRPr>
      </a:lvl2pPr>
      <a:lvl3pPr algn="ctr" rtl="0" eaLnBrk="0" fontAlgn="base" hangingPunct="0">
        <a:spcBef>
          <a:spcPct val="0"/>
        </a:spcBef>
        <a:spcAft>
          <a:spcPct val="0"/>
        </a:spcAft>
        <a:defRPr sz="4400">
          <a:solidFill>
            <a:schemeClr val="tx1"/>
          </a:solidFill>
          <a:latin typeface="Calibri" charset="0"/>
        </a:defRPr>
      </a:lvl3pPr>
      <a:lvl4pPr algn="ctr" rtl="0" eaLnBrk="0" fontAlgn="base" hangingPunct="0">
        <a:spcBef>
          <a:spcPct val="0"/>
        </a:spcBef>
        <a:spcAft>
          <a:spcPct val="0"/>
        </a:spcAft>
        <a:defRPr sz="4400">
          <a:solidFill>
            <a:schemeClr val="tx1"/>
          </a:solidFill>
          <a:latin typeface="Calibri" charset="0"/>
        </a:defRPr>
      </a:lvl4pPr>
      <a:lvl5pPr algn="ctr" rtl="0" eaLnBrk="0" fontAlgn="base" hangingPunct="0">
        <a:spcBef>
          <a:spcPct val="0"/>
        </a:spcBef>
        <a:spcAft>
          <a:spcPct val="0"/>
        </a:spcAft>
        <a:defRPr sz="4400">
          <a:solidFill>
            <a:schemeClr val="tx1"/>
          </a:solidFill>
          <a:latin typeface="Calibri" charset="0"/>
        </a:defRPr>
      </a:lvl5pPr>
      <a:lvl6pPr marL="457200" algn="ctr" rtl="0" fontAlgn="base">
        <a:spcBef>
          <a:spcPct val="0"/>
        </a:spcBef>
        <a:spcAft>
          <a:spcPct val="0"/>
        </a:spcAft>
        <a:defRPr sz="4400">
          <a:solidFill>
            <a:schemeClr val="tx1"/>
          </a:solidFill>
          <a:latin typeface="Calibri" charset="0"/>
        </a:defRPr>
      </a:lvl6pPr>
      <a:lvl7pPr marL="914400" algn="ctr" rtl="0" fontAlgn="base">
        <a:spcBef>
          <a:spcPct val="0"/>
        </a:spcBef>
        <a:spcAft>
          <a:spcPct val="0"/>
        </a:spcAft>
        <a:defRPr sz="4400">
          <a:solidFill>
            <a:schemeClr val="tx1"/>
          </a:solidFill>
          <a:latin typeface="Calibri" charset="0"/>
        </a:defRPr>
      </a:lvl7pPr>
      <a:lvl8pPr marL="1371600" algn="ctr" rtl="0" fontAlgn="base">
        <a:spcBef>
          <a:spcPct val="0"/>
        </a:spcBef>
        <a:spcAft>
          <a:spcPct val="0"/>
        </a:spcAft>
        <a:defRPr sz="4400">
          <a:solidFill>
            <a:schemeClr val="tx1"/>
          </a:solidFill>
          <a:latin typeface="Calibri" charset="0"/>
        </a:defRPr>
      </a:lvl8pPr>
      <a:lvl9pPr marL="1828800" algn="ctr" rtl="0" fontAlgn="base">
        <a:spcBef>
          <a:spcPct val="0"/>
        </a:spcBef>
        <a:spcAft>
          <a:spcPct val="0"/>
        </a:spcAft>
        <a:defRPr sz="4400">
          <a:solidFill>
            <a:schemeClr val="tx1"/>
          </a:solidFill>
          <a:latin typeface="Calibri"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aidsinfo.unaids.org/"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hyperlink" Target="https://aidsinfo.unaids.org/"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hyperlink" Target="http://kpatlas.unaids.org/dashboard"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hyperlink" Target="http://hivfinancial.unaids.org/hivfinancialdashboards.html"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hyperlink" Target="https://lawsandpolicies.unaids.org/?lan=ru"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hyperlink" Target="https://www.unaids.org/ru/global-aids-monitoring"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aidsreportingtool.unaids.org/"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Text Placeholder 6">
            <a:extLst>
              <a:ext uri="{FF2B5EF4-FFF2-40B4-BE49-F238E27FC236}">
                <a16:creationId xmlns:a16="http://schemas.microsoft.com/office/drawing/2014/main" id="{188327A2-BAE0-447E-82FD-CBB9F2547A23}"/>
              </a:ext>
            </a:extLst>
          </p:cNvPr>
          <p:cNvSpPr txBox="1">
            <a:spLocks/>
          </p:cNvSpPr>
          <p:nvPr/>
        </p:nvSpPr>
        <p:spPr bwMode="auto">
          <a:xfrm>
            <a:off x="546100" y="404813"/>
            <a:ext cx="2935288"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buNone/>
            </a:pPr>
            <a:r>
              <a:rPr lang="ru-RU" sz="1100" dirty="0">
                <a:solidFill>
                  <a:srgbClr val="000000"/>
                </a:solidFill>
                <a:effectLst/>
                <a:latin typeface="Arial" panose="020B0604020202020204" pitchFamily="34" charset="0"/>
              </a:rPr>
              <a:t>ЮНЭЙДС</a:t>
            </a:r>
          </a:p>
          <a:p>
            <a:pPr eaLnBrk="1" hangingPunct="1">
              <a:lnSpc>
                <a:spcPct val="120000"/>
              </a:lnSpc>
              <a:spcBef>
                <a:spcPct val="20000"/>
              </a:spcBef>
              <a:buFont typeface="Arial" panose="020B0604020202020204" pitchFamily="34" charset="0"/>
              <a:buNone/>
            </a:pPr>
            <a:r>
              <a:rPr lang="en-US" altLang="en-US" sz="1100" dirty="0">
                <a:solidFill>
                  <a:srgbClr val="000000"/>
                </a:solidFill>
                <a:cs typeface="Arial" panose="020B0604020202020204" pitchFamily="34" charset="0"/>
              </a:rPr>
              <a:t> </a:t>
            </a:r>
          </a:p>
        </p:txBody>
      </p:sp>
      <p:sp>
        <p:nvSpPr>
          <p:cNvPr id="6147" name="Title 1">
            <a:extLst>
              <a:ext uri="{FF2B5EF4-FFF2-40B4-BE49-F238E27FC236}">
                <a16:creationId xmlns:a16="http://schemas.microsoft.com/office/drawing/2014/main" id="{502C74B0-0F83-482D-846B-9127DAE9DD82}"/>
              </a:ext>
            </a:extLst>
          </p:cNvPr>
          <p:cNvSpPr txBox="1">
            <a:spLocks/>
          </p:cNvSpPr>
          <p:nvPr/>
        </p:nvSpPr>
        <p:spPr bwMode="auto">
          <a:xfrm>
            <a:off x="546100" y="942975"/>
            <a:ext cx="695325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ru-RU" sz="3600" dirty="0"/>
              <a:t>Глобальный мониторинг СПИДа 2026</a:t>
            </a:r>
          </a:p>
        </p:txBody>
      </p:sp>
      <p:pic>
        <p:nvPicPr>
          <p:cNvPr id="3" name="Graphic 2" descr="A square made of tiny squares">
            <a:extLst>
              <a:ext uri="{FF2B5EF4-FFF2-40B4-BE49-F238E27FC236}">
                <a16:creationId xmlns:a16="http://schemas.microsoft.com/office/drawing/2014/main" id="{BEA48FCE-0895-4D2D-A276-D4EE80D0CF0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021186"/>
            <a:ext cx="9144000" cy="457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5496"/>
    </mc:Choice>
    <mc:Fallback xmlns="">
      <p:transition spd="slow" advTm="15496"/>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Box 6">
            <a:extLst>
              <a:ext uri="{FF2B5EF4-FFF2-40B4-BE49-F238E27FC236}">
                <a16:creationId xmlns:a16="http://schemas.microsoft.com/office/drawing/2014/main" id="{C2FDD706-9A5D-4148-9DEC-1E3492807C49}"/>
              </a:ext>
            </a:extLst>
          </p:cNvPr>
          <p:cNvSpPr txBox="1">
            <a:spLocks noChangeArrowheads="1"/>
          </p:cNvSpPr>
          <p:nvPr/>
        </p:nvSpPr>
        <p:spPr bwMode="auto">
          <a:xfrm>
            <a:off x="0" y="944603"/>
            <a:ext cx="9143999" cy="5796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10000"/>
              </a:lnSpc>
              <a:spcBef>
                <a:spcPts val="0"/>
              </a:spcBef>
            </a:pPr>
            <a:r>
              <a:rPr lang="ru-RU" sz="1800" dirty="0">
                <a:solidFill>
                  <a:srgbClr val="000000"/>
                </a:solidFill>
                <a:latin typeface="Avenir LT Std"/>
              </a:rPr>
              <a:t>Одним из основных инструментов, который можно использовать для получения знаменателей для отчётности, является программный пакет Spectrum</a:t>
            </a:r>
            <a:r>
              <a:rPr lang="en-US" sz="1800" dirty="0">
                <a:solidFill>
                  <a:srgbClr val="000000"/>
                </a:solidFill>
                <a:latin typeface="Avenir LT Std"/>
              </a:rPr>
              <a:t>. </a:t>
            </a:r>
          </a:p>
          <a:p>
            <a:pPr>
              <a:lnSpc>
                <a:spcPct val="110000"/>
              </a:lnSpc>
              <a:spcBef>
                <a:spcPts val="0"/>
              </a:spcBef>
            </a:pPr>
            <a:endParaRPr lang="en-US" altLang="en-US" sz="1800" dirty="0">
              <a:solidFill>
                <a:srgbClr val="000000"/>
              </a:solidFill>
              <a:latin typeface="Avenir LT Std"/>
            </a:endParaRPr>
          </a:p>
          <a:p>
            <a:pPr>
              <a:lnSpc>
                <a:spcPct val="110000"/>
              </a:lnSpc>
              <a:spcBef>
                <a:spcPts val="0"/>
              </a:spcBef>
            </a:pPr>
            <a:r>
              <a:rPr lang="ru-RU" sz="1800" dirty="0">
                <a:solidFill>
                  <a:srgbClr val="000000"/>
                </a:solidFill>
                <a:latin typeface="Avenir LT Std"/>
              </a:rPr>
              <a:t>Начиная с цикла отчётности 2026 года, данные по следующим индикаторам будут получены напрямую из финального файла Spectrum:</a:t>
            </a:r>
            <a:r>
              <a:rPr lang="en-US" sz="1400" dirty="0">
                <a:solidFill>
                  <a:srgbClr val="000000"/>
                </a:solidFill>
                <a:latin typeface="Avenir LT Std"/>
              </a:rPr>
              <a:t>I.1 HIV incidence</a:t>
            </a:r>
          </a:p>
          <a:p>
            <a:pPr lvl="1">
              <a:lnSpc>
                <a:spcPct val="110000"/>
              </a:lnSpc>
              <a:spcBef>
                <a:spcPts val="0"/>
              </a:spcBef>
            </a:pPr>
            <a:r>
              <a:rPr lang="ru-RU" sz="1400" dirty="0">
                <a:solidFill>
                  <a:srgbClr val="000000"/>
                </a:solidFill>
                <a:latin typeface="Avenir LT Std"/>
              </a:rPr>
              <a:t> </a:t>
            </a:r>
            <a:r>
              <a:rPr lang="en-US" sz="1400" dirty="0">
                <a:solidFill>
                  <a:srgbClr val="000000"/>
                </a:solidFill>
                <a:latin typeface="Avenir LT Std"/>
              </a:rPr>
              <a:t>I</a:t>
            </a:r>
            <a:r>
              <a:rPr lang="ru-RU" sz="1400" dirty="0">
                <a:solidFill>
                  <a:srgbClr val="000000"/>
                </a:solidFill>
                <a:latin typeface="Avenir LT Std"/>
              </a:rPr>
              <a:t>.1 Инцидентность ВИЧ (</a:t>
            </a:r>
            <a:r>
              <a:rPr lang="en-US" sz="1400" dirty="0">
                <a:solidFill>
                  <a:srgbClr val="000000"/>
                </a:solidFill>
                <a:latin typeface="Avenir LT Std"/>
              </a:rPr>
              <a:t>HIV incidence)</a:t>
            </a:r>
          </a:p>
          <a:p>
            <a:pPr lvl="1">
              <a:lnSpc>
                <a:spcPct val="110000"/>
              </a:lnSpc>
              <a:spcBef>
                <a:spcPts val="0"/>
              </a:spcBef>
            </a:pPr>
            <a:r>
              <a:rPr lang="en-US" sz="1400" dirty="0">
                <a:solidFill>
                  <a:srgbClr val="000000"/>
                </a:solidFill>
                <a:latin typeface="Avenir LT Std"/>
              </a:rPr>
              <a:t> I.2 </a:t>
            </a:r>
            <a:r>
              <a:rPr lang="ru-RU" sz="1400" dirty="0">
                <a:solidFill>
                  <a:srgbClr val="000000"/>
                </a:solidFill>
                <a:latin typeface="Avenir LT Std"/>
              </a:rPr>
              <a:t>Смертность от СПИДа (</a:t>
            </a:r>
            <a:r>
              <a:rPr lang="en-US" sz="1400" dirty="0">
                <a:solidFill>
                  <a:srgbClr val="000000"/>
                </a:solidFill>
                <a:latin typeface="Avenir LT Std"/>
              </a:rPr>
              <a:t>AIDS mortality)</a:t>
            </a:r>
          </a:p>
          <a:p>
            <a:pPr lvl="1">
              <a:lnSpc>
                <a:spcPct val="110000"/>
              </a:lnSpc>
              <a:spcBef>
                <a:spcPts val="0"/>
              </a:spcBef>
            </a:pPr>
            <a:r>
              <a:rPr lang="en-US" sz="1400" dirty="0">
                <a:solidFill>
                  <a:srgbClr val="000000"/>
                </a:solidFill>
                <a:latin typeface="Avenir LT Std"/>
              </a:rPr>
              <a:t> 1.1 </a:t>
            </a:r>
            <a:r>
              <a:rPr lang="ru-RU" sz="1400" dirty="0">
                <a:solidFill>
                  <a:srgbClr val="000000"/>
                </a:solidFill>
                <a:latin typeface="Avenir LT Std"/>
              </a:rPr>
              <a:t>Люди, живущие с ВИЧ, знающие свой ВИЧ-статус (</a:t>
            </a:r>
            <a:r>
              <a:rPr lang="en-US" sz="1400" dirty="0">
                <a:solidFill>
                  <a:srgbClr val="000000"/>
                </a:solidFill>
                <a:latin typeface="Avenir LT Std"/>
              </a:rPr>
              <a:t>People living with HIV who know their HIV status)</a:t>
            </a:r>
          </a:p>
          <a:p>
            <a:pPr lvl="1">
              <a:lnSpc>
                <a:spcPct val="110000"/>
              </a:lnSpc>
              <a:spcBef>
                <a:spcPts val="0"/>
              </a:spcBef>
            </a:pPr>
            <a:r>
              <a:rPr lang="en-US" sz="1400" dirty="0">
                <a:solidFill>
                  <a:srgbClr val="000000"/>
                </a:solidFill>
                <a:latin typeface="Avenir LT Std"/>
              </a:rPr>
              <a:t> 1.11 </a:t>
            </a:r>
            <a:r>
              <a:rPr lang="ru-RU" sz="1400" dirty="0">
                <a:solidFill>
                  <a:srgbClr val="000000"/>
                </a:solidFill>
                <a:latin typeface="Avenir LT Std"/>
              </a:rPr>
              <a:t>Люди, живущие с ВИЧ, с подавленной вирусной нагрузкой (</a:t>
            </a:r>
            <a:r>
              <a:rPr lang="en-US" sz="1400" dirty="0">
                <a:solidFill>
                  <a:srgbClr val="000000"/>
                </a:solidFill>
                <a:latin typeface="Avenir LT Std"/>
              </a:rPr>
              <a:t>People living with HIV who have a suppressed viral load)</a:t>
            </a:r>
          </a:p>
          <a:p>
            <a:pPr lvl="1">
              <a:lnSpc>
                <a:spcPct val="110000"/>
              </a:lnSpc>
              <a:spcBef>
                <a:spcPts val="0"/>
              </a:spcBef>
            </a:pPr>
            <a:r>
              <a:rPr lang="en-US" sz="1400" dirty="0">
                <a:solidFill>
                  <a:srgbClr val="000000"/>
                </a:solidFill>
                <a:latin typeface="Avenir LT Std"/>
              </a:rPr>
              <a:t> 3.3 </a:t>
            </a:r>
            <a:r>
              <a:rPr lang="ru-RU" sz="1400" dirty="0">
                <a:solidFill>
                  <a:srgbClr val="000000"/>
                </a:solidFill>
                <a:latin typeface="Avenir LT Std"/>
              </a:rPr>
              <a:t>Вертикальная передача ВИЧ (</a:t>
            </a:r>
            <a:r>
              <a:rPr lang="en-US" sz="1400" dirty="0">
                <a:solidFill>
                  <a:srgbClr val="000000"/>
                </a:solidFill>
                <a:latin typeface="Avenir LT Std"/>
              </a:rPr>
              <a:t>Vertical transmission of HIV)</a:t>
            </a:r>
          </a:p>
          <a:p>
            <a:pPr lvl="1">
              <a:lnSpc>
                <a:spcPct val="110000"/>
              </a:lnSpc>
              <a:spcBef>
                <a:spcPts val="0"/>
              </a:spcBef>
            </a:pPr>
            <a:r>
              <a:rPr lang="en-US" sz="1400" dirty="0">
                <a:solidFill>
                  <a:srgbClr val="000000"/>
                </a:solidFill>
                <a:latin typeface="Avenir LT Std"/>
              </a:rPr>
              <a:t> 3.4 </a:t>
            </a:r>
            <a:r>
              <a:rPr lang="ru-RU" sz="1400" dirty="0">
                <a:solidFill>
                  <a:srgbClr val="000000"/>
                </a:solidFill>
                <a:latin typeface="Avenir LT Std"/>
              </a:rPr>
              <a:t>Профилактика вертикальной передачи ВИЧ (</a:t>
            </a:r>
            <a:r>
              <a:rPr lang="en-US" sz="1400" dirty="0">
                <a:solidFill>
                  <a:srgbClr val="000000"/>
                </a:solidFill>
                <a:latin typeface="Avenir LT Std"/>
              </a:rPr>
              <a:t>Prevention of vertical transmission of HIV)</a:t>
            </a:r>
          </a:p>
          <a:p>
            <a:pPr lvl="1">
              <a:lnSpc>
                <a:spcPct val="110000"/>
              </a:lnSpc>
              <a:spcBef>
                <a:spcPts val="0"/>
              </a:spcBef>
            </a:pPr>
            <a:r>
              <a:rPr lang="en-US" sz="1400" dirty="0">
                <a:solidFill>
                  <a:srgbClr val="000000"/>
                </a:solidFill>
                <a:latin typeface="Avenir LT Std"/>
              </a:rPr>
              <a:t> 3.5 </a:t>
            </a:r>
            <a:r>
              <a:rPr lang="ru-RU" sz="1400" dirty="0">
                <a:solidFill>
                  <a:srgbClr val="000000"/>
                </a:solidFill>
                <a:latin typeface="Avenir LT Std"/>
              </a:rPr>
              <a:t>Тестирование на ВИЧ среди беременных женщин (</a:t>
            </a:r>
            <a:r>
              <a:rPr lang="en-US" sz="1400" dirty="0">
                <a:solidFill>
                  <a:srgbClr val="000000"/>
                </a:solidFill>
                <a:latin typeface="Avenir LT Std"/>
              </a:rPr>
              <a:t>HIV testing in pregnant women)</a:t>
            </a:r>
          </a:p>
          <a:p>
            <a:pPr marL="457200" lvl="1" indent="0">
              <a:lnSpc>
                <a:spcPct val="110000"/>
              </a:lnSpc>
              <a:spcBef>
                <a:spcPts val="0"/>
              </a:spcBef>
              <a:buNone/>
            </a:pPr>
            <a:endParaRPr lang="en-US" sz="1800" dirty="0">
              <a:solidFill>
                <a:srgbClr val="000000"/>
              </a:solidFill>
              <a:latin typeface="Avenir LT Std"/>
            </a:endParaRPr>
          </a:p>
          <a:p>
            <a:pPr>
              <a:lnSpc>
                <a:spcPct val="110000"/>
              </a:lnSpc>
              <a:spcBef>
                <a:spcPts val="0"/>
              </a:spcBef>
            </a:pPr>
            <a:r>
              <a:rPr lang="ru-RU" sz="1800" dirty="0">
                <a:solidFill>
                  <a:srgbClr val="000000"/>
                </a:solidFill>
                <a:latin typeface="Avenir LT Std"/>
              </a:rPr>
              <a:t>Страны могут выбрать использование оценок Spectrum в качестве источника для отчётности по следующим индикаторам GAM:</a:t>
            </a:r>
            <a:endParaRPr lang="en-US" sz="1800" dirty="0">
              <a:solidFill>
                <a:srgbClr val="000000"/>
              </a:solidFill>
              <a:latin typeface="Avenir LT Std"/>
            </a:endParaRPr>
          </a:p>
          <a:p>
            <a:pPr lvl="1">
              <a:lnSpc>
                <a:spcPct val="110000"/>
              </a:lnSpc>
              <a:spcBef>
                <a:spcPts val="0"/>
              </a:spcBef>
            </a:pPr>
            <a:r>
              <a:rPr lang="en-US" sz="1400" dirty="0">
                <a:solidFill>
                  <a:srgbClr val="000000"/>
                </a:solidFill>
                <a:latin typeface="Avenir LT Std"/>
              </a:rPr>
              <a:t> </a:t>
            </a:r>
            <a:r>
              <a:rPr lang="ru-RU" sz="1400" dirty="0">
                <a:solidFill>
                  <a:srgbClr val="000000"/>
                </a:solidFill>
                <a:latin typeface="Avenir LT Std"/>
              </a:rPr>
              <a:t>1.4 Люди, живущие с ВИЧ, получающие АРТ (People living with HIV on ART)</a:t>
            </a:r>
            <a:endParaRPr lang="en-US" sz="1400" dirty="0">
              <a:solidFill>
                <a:srgbClr val="000000"/>
              </a:solidFill>
              <a:latin typeface="Avenir LT Std"/>
            </a:endParaRPr>
          </a:p>
          <a:p>
            <a:pPr lvl="1">
              <a:lnSpc>
                <a:spcPct val="110000"/>
              </a:lnSpc>
              <a:spcBef>
                <a:spcPts val="0"/>
              </a:spcBef>
            </a:pPr>
            <a:endParaRPr lang="en-US" sz="1400" dirty="0">
              <a:solidFill>
                <a:srgbClr val="000000"/>
              </a:solidFill>
              <a:latin typeface="Avenir LT Std"/>
            </a:endParaRPr>
          </a:p>
          <a:p>
            <a:pPr>
              <a:lnSpc>
                <a:spcPct val="110000"/>
              </a:lnSpc>
              <a:spcBef>
                <a:spcPts val="0"/>
              </a:spcBef>
            </a:pPr>
            <a:r>
              <a:rPr lang="ru-RU" sz="1800" dirty="0">
                <a:solidFill>
                  <a:srgbClr val="000000"/>
                </a:solidFill>
                <a:latin typeface="Avenir LT Std"/>
              </a:rPr>
              <a:t>Субнациональные оценки, полученные с использованием Naomi, будут браться напрямую из финальных файлов Naomi — для тех стран, для которых такие файлы доступны.</a:t>
            </a:r>
            <a:endParaRPr lang="en-US" altLang="en-US" sz="1800" dirty="0">
              <a:solidFill>
                <a:srgbClr val="000000"/>
              </a:solidFill>
              <a:latin typeface="Arial"/>
              <a:ea typeface="ＭＳ Ｐゴシック"/>
              <a:cs typeface="Arial"/>
            </a:endParaRPr>
          </a:p>
        </p:txBody>
      </p:sp>
      <p:sp>
        <p:nvSpPr>
          <p:cNvPr id="2" name="Title 1">
            <a:extLst>
              <a:ext uri="{FF2B5EF4-FFF2-40B4-BE49-F238E27FC236}">
                <a16:creationId xmlns:a16="http://schemas.microsoft.com/office/drawing/2014/main" id="{CC572BD5-E3A0-0084-F2E7-B5D79BE1485A}"/>
              </a:ext>
            </a:extLst>
          </p:cNvPr>
          <p:cNvSpPr txBox="1">
            <a:spLocks/>
          </p:cNvSpPr>
          <p:nvPr/>
        </p:nvSpPr>
        <p:spPr bwMode="auto">
          <a:xfrm>
            <a:off x="363538" y="312738"/>
            <a:ext cx="7772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ru-RU" altLang="en-US" sz="2400" dirty="0">
                <a:solidFill>
                  <a:schemeClr val="bg1"/>
                </a:solidFill>
                <a:latin typeface="Arial" panose="020B0604020202020204" pitchFamily="34" charset="0"/>
                <a:cs typeface="Arial" panose="020B0604020202020204" pitchFamily="34" charset="0"/>
              </a:rPr>
              <a:t>Оценки </a:t>
            </a:r>
            <a:r>
              <a:rPr lang="en-US" altLang="en-US" sz="2400" dirty="0">
                <a:solidFill>
                  <a:schemeClr val="bg1"/>
                </a:solidFill>
                <a:latin typeface="Arial" panose="020B0604020202020204" pitchFamily="34" charset="0"/>
                <a:cs typeface="Arial" panose="020B0604020202020204" pitchFamily="34" charset="0"/>
              </a:rPr>
              <a:t>Spectrum </a:t>
            </a:r>
            <a:r>
              <a:rPr lang="ru-RU" altLang="en-US" sz="2400" dirty="0">
                <a:solidFill>
                  <a:schemeClr val="bg1"/>
                </a:solidFill>
                <a:latin typeface="Arial" panose="020B0604020202020204" pitchFamily="34" charset="0"/>
                <a:cs typeface="Arial" panose="020B0604020202020204" pitchFamily="34" charset="0"/>
              </a:rPr>
              <a:t>и </a:t>
            </a:r>
            <a:r>
              <a:rPr lang="en-US" altLang="en-US" sz="2400" dirty="0">
                <a:solidFill>
                  <a:schemeClr val="bg1"/>
                </a:solidFill>
                <a:latin typeface="Arial" panose="020B0604020202020204" pitchFamily="34" charset="0"/>
                <a:cs typeface="Arial" panose="020B0604020202020204" pitchFamily="34" charset="0"/>
              </a:rPr>
              <a:t>Naomi</a:t>
            </a:r>
          </a:p>
        </p:txBody>
      </p:sp>
    </p:spTree>
  </p:cSld>
  <p:clrMapOvr>
    <a:masterClrMapping/>
  </p:clrMapOvr>
  <mc:AlternateContent xmlns:mc="http://schemas.openxmlformats.org/markup-compatibility/2006" xmlns:p14="http://schemas.microsoft.com/office/powerpoint/2010/main">
    <mc:Choice Requires="p14">
      <p:transition spd="slow" p14:dur="2000" advTm="22718"/>
    </mc:Choice>
    <mc:Fallback xmlns="">
      <p:transition spd="slow" advTm="22718"/>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472B147E-656E-4894-828B-4FF017F6672B}"/>
              </a:ext>
            </a:extLst>
          </p:cNvPr>
          <p:cNvSpPr txBox="1">
            <a:spLocks/>
          </p:cNvSpPr>
          <p:nvPr/>
        </p:nvSpPr>
        <p:spPr bwMode="auto">
          <a:xfrm>
            <a:off x="363538" y="312738"/>
            <a:ext cx="7772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ru-RU" altLang="en-US" sz="2400" dirty="0">
                <a:solidFill>
                  <a:schemeClr val="bg1">
                    <a:lumMod val="95000"/>
                  </a:schemeClr>
                </a:solidFill>
                <a:latin typeface="Arial" panose="020B0604020202020204" pitchFamily="34" charset="0"/>
                <a:cs typeface="Arial" panose="020B0604020202020204" pitchFamily="34" charset="0"/>
              </a:rPr>
              <a:t>Многосекторальное вовлечение</a:t>
            </a:r>
            <a:endParaRPr lang="en-US" altLang="en-US" sz="2400" dirty="0">
              <a:solidFill>
                <a:schemeClr val="bg1">
                  <a:lumMod val="95000"/>
                </a:schemeClr>
              </a:solidFill>
              <a:latin typeface="Arial" panose="020B0604020202020204" pitchFamily="34" charset="0"/>
              <a:cs typeface="Arial" panose="020B0604020202020204" pitchFamily="34" charset="0"/>
            </a:endParaRPr>
          </a:p>
        </p:txBody>
      </p:sp>
      <p:sp>
        <p:nvSpPr>
          <p:cNvPr id="17411" name="TextBox 6">
            <a:extLst>
              <a:ext uri="{FF2B5EF4-FFF2-40B4-BE49-F238E27FC236}">
                <a16:creationId xmlns:a16="http://schemas.microsoft.com/office/drawing/2014/main" id="{0E81DE1F-D292-4ADD-8C78-F4D0D677E019}"/>
              </a:ext>
            </a:extLst>
          </p:cNvPr>
          <p:cNvSpPr txBox="1">
            <a:spLocks noChangeArrowheads="1"/>
          </p:cNvSpPr>
          <p:nvPr/>
        </p:nvSpPr>
        <p:spPr bwMode="auto">
          <a:xfrm>
            <a:off x="0" y="889884"/>
            <a:ext cx="9144000" cy="1202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ts val="2200"/>
              </a:lnSpc>
              <a:spcBef>
                <a:spcPct val="0"/>
              </a:spcBef>
            </a:pPr>
            <a:r>
              <a:rPr lang="ru-RU" altLang="en-US" sz="1800" dirty="0">
                <a:solidFill>
                  <a:srgbClr val="000000"/>
                </a:solidFill>
                <a:latin typeface="Arial"/>
                <a:ea typeface="ＭＳ Ｐゴシック"/>
                <a:cs typeface="Arial"/>
              </a:rPr>
              <a:t>Странам рекомендуется привлекать к процессу отчётности GAM</a:t>
            </a:r>
            <a:r>
              <a:rPr lang="en-US" altLang="en-US" sz="1800" dirty="0">
                <a:solidFill>
                  <a:srgbClr val="000000"/>
                </a:solidFill>
                <a:latin typeface="Arial"/>
                <a:ea typeface="ＭＳ Ｐゴシック"/>
                <a:cs typeface="Arial"/>
              </a:rPr>
              <a:t> </a:t>
            </a:r>
            <a:r>
              <a:rPr lang="ru-RU" altLang="en-US" sz="1800" dirty="0">
                <a:solidFill>
                  <a:srgbClr val="000000"/>
                </a:solidFill>
                <a:latin typeface="Arial"/>
                <a:ea typeface="ＭＳ Ｐゴシック"/>
                <a:cs typeface="Arial"/>
              </a:rPr>
              <a:t>многосекторальную группу заинтересованных сторон, в том числе:</a:t>
            </a:r>
          </a:p>
          <a:p>
            <a:pPr lvl="1" eaLnBrk="1" hangingPunct="1">
              <a:lnSpc>
                <a:spcPts val="2200"/>
              </a:lnSpc>
              <a:spcBef>
                <a:spcPct val="0"/>
              </a:spcBef>
            </a:pPr>
            <a:r>
              <a:rPr lang="ru-RU" altLang="en-US" sz="1400" dirty="0">
                <a:solidFill>
                  <a:srgbClr val="000000"/>
                </a:solidFill>
                <a:latin typeface="Arial"/>
                <a:ea typeface="ＭＳ Ｐゴシック"/>
                <a:cs typeface="Arial"/>
              </a:rPr>
              <a:t>представителей организаций, возглавляемых сообществами  </a:t>
            </a:r>
          </a:p>
          <a:p>
            <a:pPr lvl="1" eaLnBrk="1" hangingPunct="1">
              <a:lnSpc>
                <a:spcPts val="2200"/>
              </a:lnSpc>
              <a:spcBef>
                <a:spcPct val="0"/>
              </a:spcBef>
            </a:pPr>
            <a:r>
              <a:rPr lang="ru-RU" altLang="en-US" sz="1400" dirty="0">
                <a:solidFill>
                  <a:srgbClr val="000000"/>
                </a:solidFill>
                <a:latin typeface="Arial"/>
                <a:ea typeface="ＭＳ Ｐゴシック"/>
                <a:cs typeface="Arial"/>
              </a:rPr>
              <a:t>соответствующих представителей гражданского общества</a:t>
            </a:r>
            <a:endParaRPr lang="en-US" altLang="en-US" sz="1400" dirty="0">
              <a:solidFill>
                <a:srgbClr val="000000"/>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86E0BA13-4455-83FD-0659-76FECC968011}"/>
              </a:ext>
            </a:extLst>
          </p:cNvPr>
          <p:cNvSpPr txBox="1"/>
          <p:nvPr/>
        </p:nvSpPr>
        <p:spPr>
          <a:xfrm>
            <a:off x="731520" y="2571046"/>
            <a:ext cx="7680960" cy="3231654"/>
          </a:xfrm>
          <a:prstGeom prst="rect">
            <a:avLst/>
          </a:prstGeom>
          <a:solidFill>
            <a:schemeClr val="bg1"/>
          </a:solidFill>
        </p:spPr>
        <p:txBody>
          <a:bodyPr wrap="square" rtlCol="0">
            <a:spAutoFit/>
          </a:bodyPr>
          <a:lstStyle/>
          <a:p>
            <a:r>
              <a:rPr lang="ru-RU" sz="1200" b="1" dirty="0"/>
              <a:t>Роль сообществ</a:t>
            </a:r>
          </a:p>
          <a:p>
            <a:endParaRPr lang="ru-RU" sz="1200" dirty="0"/>
          </a:p>
          <a:p>
            <a:r>
              <a:rPr lang="ru-RU" sz="1200" dirty="0"/>
              <a:t>Сообщества играют ключевую роль в ответе на эпидемию СПИДа в странах по всему миру,</a:t>
            </a:r>
            <a:r>
              <a:rPr lang="en-US" sz="1200" dirty="0"/>
              <a:t> </a:t>
            </a:r>
            <a:r>
              <a:rPr lang="ru-RU" sz="1200" dirty="0"/>
              <a:t>и широкий спектр экспертизы в организациях, возглавляемых сообществами, делает их</a:t>
            </a:r>
            <a:r>
              <a:rPr lang="en-US" sz="1200" dirty="0"/>
              <a:t> </a:t>
            </a:r>
            <a:r>
              <a:rPr lang="ru-RU" sz="1200" dirty="0"/>
              <a:t>идеальными партнёрами в процессе подготовки страновых отчётов о прогрессе.</a:t>
            </a:r>
          </a:p>
          <a:p>
            <a:endParaRPr lang="ru-RU" sz="1200" dirty="0"/>
          </a:p>
          <a:p>
            <a:r>
              <a:rPr lang="ru-RU" sz="1200" dirty="0"/>
              <a:t>Вместе с сотрудниками UNAIDS на страновом уровне от национального координатора</a:t>
            </a:r>
            <a:r>
              <a:rPr lang="en-US" sz="1200" dirty="0"/>
              <a:t> </a:t>
            </a:r>
            <a:r>
              <a:rPr lang="ru-RU" sz="1200" dirty="0"/>
              <a:t>отчётности ожидается:</a:t>
            </a:r>
          </a:p>
          <a:p>
            <a:endParaRPr lang="ru-RU" sz="1200" dirty="0"/>
          </a:p>
          <a:p>
            <a:pPr marL="171450" indent="-171450">
              <a:buFont typeface="Arial" panose="020B0604020202020204" pitchFamily="34" charset="0"/>
              <a:buChar char="•"/>
            </a:pPr>
            <a:r>
              <a:rPr lang="ru-RU" sz="1200" dirty="0"/>
              <a:t>Проведение брифингов для организаций, возглавляемых сообществами,</a:t>
            </a:r>
            <a:r>
              <a:rPr lang="en-US" sz="1200" dirty="0"/>
              <a:t> </a:t>
            </a:r>
            <a:r>
              <a:rPr lang="ru-RU" sz="1200" dirty="0"/>
              <a:t>по индикаторам и процессу отчётности.</a:t>
            </a:r>
          </a:p>
          <a:p>
            <a:pPr marL="171450" indent="-171450">
              <a:buFont typeface="Arial" panose="020B0604020202020204" pitchFamily="34" charset="0"/>
              <a:buChar char="•"/>
            </a:pPr>
            <a:endParaRPr lang="ru-RU" sz="1200" dirty="0"/>
          </a:p>
          <a:p>
            <a:pPr marL="171450" indent="-171450">
              <a:buFont typeface="Arial" panose="020B0604020202020204" pitchFamily="34" charset="0"/>
              <a:buChar char="•"/>
            </a:pPr>
            <a:r>
              <a:rPr lang="ru-RU" sz="1200" dirty="0"/>
              <a:t>Предоставление технической помощи в сборе, анализе и отчётности данных,</a:t>
            </a:r>
            <a:r>
              <a:rPr lang="en-US" sz="1200" dirty="0"/>
              <a:t> </a:t>
            </a:r>
            <a:r>
              <a:rPr lang="ru-RU" sz="1200" dirty="0"/>
              <a:t>включая целевую поддержку людей, живущих с ВИЧ и затронутых ВИЧ.</a:t>
            </a:r>
          </a:p>
          <a:p>
            <a:pPr marL="171450" indent="-171450">
              <a:buFont typeface="Arial" panose="020B0604020202020204" pitchFamily="34" charset="0"/>
              <a:buChar char="•"/>
            </a:pPr>
            <a:endParaRPr lang="ru-RU" sz="1200" dirty="0"/>
          </a:p>
          <a:p>
            <a:pPr marL="171450" indent="-171450">
              <a:buFont typeface="Arial" panose="020B0604020202020204" pitchFamily="34" charset="0"/>
              <a:buChar char="•"/>
            </a:pPr>
            <a:r>
              <a:rPr lang="ru-RU" sz="1200" dirty="0"/>
              <a:t>Содействие распространению отчётов, включая (по возможности) отчёты</a:t>
            </a:r>
            <a:r>
              <a:rPr lang="en-US" sz="1200" dirty="0"/>
              <a:t> </a:t>
            </a:r>
            <a:r>
              <a:rPr lang="ru-RU" sz="1200" dirty="0"/>
              <a:t>на национальных языках.</a:t>
            </a:r>
          </a:p>
          <a:p>
            <a:endParaRPr lang="en-US" sz="1200" dirty="0"/>
          </a:p>
        </p:txBody>
      </p:sp>
    </p:spTree>
  </p:cSld>
  <p:clrMapOvr>
    <a:masterClrMapping/>
  </p:clrMapOvr>
  <mc:AlternateContent xmlns:mc="http://schemas.openxmlformats.org/markup-compatibility/2006" xmlns:p14="http://schemas.microsoft.com/office/powerpoint/2010/main">
    <mc:Choice Requires="p14">
      <p:transition spd="slow" p14:dur="2000" advTm="44845"/>
    </mc:Choice>
    <mc:Fallback xmlns="">
      <p:transition spd="slow" advTm="44845"/>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B5E264E-164B-4FF6-AC72-E91D4EFC01EC}"/>
              </a:ext>
            </a:extLst>
          </p:cNvPr>
          <p:cNvSpPr txBox="1"/>
          <p:nvPr/>
        </p:nvSpPr>
        <p:spPr>
          <a:xfrm>
            <a:off x="0" y="0"/>
            <a:ext cx="9144000" cy="6090082"/>
          </a:xfrm>
          <a:prstGeom prst="rect">
            <a:avLst/>
          </a:prstGeom>
          <a:solidFill>
            <a:schemeClr val="accent6"/>
          </a:solidFill>
        </p:spPr>
        <p:txBody>
          <a:bodyPr wrap="square" rtlCol="0">
            <a:spAutoFit/>
          </a:bodyPr>
          <a:lstStyle/>
          <a:p>
            <a:endParaRPr lang="en-CH"/>
          </a:p>
        </p:txBody>
      </p:sp>
      <p:sp>
        <p:nvSpPr>
          <p:cNvPr id="3" name="Title 1">
            <a:extLst>
              <a:ext uri="{FF2B5EF4-FFF2-40B4-BE49-F238E27FC236}">
                <a16:creationId xmlns:a16="http://schemas.microsoft.com/office/drawing/2014/main" id="{D5C719B8-DD7A-4275-B6A4-1004E4EA4DA3}"/>
              </a:ext>
            </a:extLst>
          </p:cNvPr>
          <p:cNvSpPr txBox="1">
            <a:spLocks/>
          </p:cNvSpPr>
          <p:nvPr/>
        </p:nvSpPr>
        <p:spPr bwMode="auto">
          <a:xfrm>
            <a:off x="523875" y="1363663"/>
            <a:ext cx="7772400" cy="54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ru-RU" altLang="en-US" sz="3200" dirty="0">
                <a:solidFill>
                  <a:schemeClr val="bg1"/>
                </a:solidFill>
                <a:latin typeface="Arial"/>
                <a:ea typeface="ＭＳ Ｐゴシック"/>
                <a:cs typeface="Arial"/>
              </a:rPr>
              <a:t>Поддержка в процессе отчётности GAM</a:t>
            </a:r>
            <a:endParaRPr lang="en-US" altLang="en-US" sz="3200" dirty="0">
              <a:solidFill>
                <a:schemeClr val="bg1"/>
              </a:solidFill>
              <a:latin typeface="Arial"/>
              <a:ea typeface="ＭＳ Ｐゴシック"/>
              <a:cs typeface="Arial"/>
            </a:endParaRPr>
          </a:p>
        </p:txBody>
      </p:sp>
    </p:spTree>
    <p:extLst>
      <p:ext uri="{BB962C8B-B14F-4D97-AF65-F5344CB8AC3E}">
        <p14:creationId xmlns:p14="http://schemas.microsoft.com/office/powerpoint/2010/main" val="3626025927"/>
      </p:ext>
    </p:extLst>
  </p:cSld>
  <p:clrMapOvr>
    <a:masterClrMapping/>
  </p:clrMapOvr>
  <mc:AlternateContent xmlns:mc="http://schemas.openxmlformats.org/markup-compatibility/2006" xmlns:p14="http://schemas.microsoft.com/office/powerpoint/2010/main">
    <mc:Choice Requires="p14">
      <p:transition spd="slow" p14:dur="2000" advTm="6641"/>
    </mc:Choice>
    <mc:Fallback xmlns="">
      <p:transition spd="slow" advTm="6641"/>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DD32FD70-1BF6-4772-84E2-BC664F5BB0AF}"/>
              </a:ext>
            </a:extLst>
          </p:cNvPr>
          <p:cNvSpPr txBox="1">
            <a:spLocks/>
          </p:cNvSpPr>
          <p:nvPr/>
        </p:nvSpPr>
        <p:spPr bwMode="auto">
          <a:xfrm>
            <a:off x="363538" y="312738"/>
            <a:ext cx="7772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ru-RU" altLang="en-US" sz="2400" dirty="0">
                <a:solidFill>
                  <a:schemeClr val="bg1"/>
                </a:solidFill>
                <a:latin typeface="Arial" panose="020B0604020202020204" pitchFamily="34" charset="0"/>
                <a:cs typeface="Arial" panose="020B0604020202020204" pitchFamily="34" charset="0"/>
              </a:rPr>
              <a:t>Поддержка в процессе отчётности</a:t>
            </a:r>
          </a:p>
        </p:txBody>
      </p:sp>
      <p:sp>
        <p:nvSpPr>
          <p:cNvPr id="19459" name="TextBox 6">
            <a:extLst>
              <a:ext uri="{FF2B5EF4-FFF2-40B4-BE49-F238E27FC236}">
                <a16:creationId xmlns:a16="http://schemas.microsoft.com/office/drawing/2014/main" id="{C7F9BB3B-88A8-4298-BA78-E915F66B841F}"/>
              </a:ext>
            </a:extLst>
          </p:cNvPr>
          <p:cNvSpPr txBox="1">
            <a:spLocks noChangeArrowheads="1"/>
          </p:cNvSpPr>
          <p:nvPr/>
        </p:nvSpPr>
        <p:spPr bwMode="auto">
          <a:xfrm>
            <a:off x="363538" y="1476375"/>
            <a:ext cx="7977187" cy="1920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r>
              <a:rPr lang="ru-RU" altLang="en-US" sz="1800" dirty="0">
                <a:latin typeface="Arial" panose="020B0604020202020204" pitchFamily="34" charset="0"/>
                <a:cs typeface="Arial" panose="020B0604020202020204" pitchFamily="34" charset="0"/>
              </a:rPr>
              <a:t>Техническая помощь доступна от офисов UNAIDS, UNICEF и/или ВОЗ на страновом и региональном уровнях</a:t>
            </a:r>
          </a:p>
          <a:p>
            <a:endParaRPr lang="ru-RU" altLang="en-US" sz="1800" dirty="0">
              <a:latin typeface="Arial" panose="020B0604020202020204" pitchFamily="34" charset="0"/>
              <a:cs typeface="Arial" panose="020B0604020202020204" pitchFamily="34" charset="0"/>
            </a:endParaRPr>
          </a:p>
          <a:p>
            <a:r>
              <a:rPr lang="ru-RU" altLang="en-US" sz="1800" dirty="0">
                <a:latin typeface="Arial" panose="020B0604020202020204" pitchFamily="34" charset="0"/>
                <a:cs typeface="Arial" panose="020B0604020202020204" pitchFamily="34" charset="0"/>
              </a:rPr>
              <a:t>Поддержка также предоставляется командой UNAIDS по данным и доказательствам (Data and Evidence team)</a:t>
            </a:r>
            <a:r>
              <a:rPr lang="en-US" altLang="en-US" sz="1800" dirty="0">
                <a:latin typeface="Arial" panose="020B0604020202020204" pitchFamily="34" charset="0"/>
                <a:cs typeface="Arial" panose="020B0604020202020204" pitchFamily="34" charset="0"/>
              </a:rPr>
              <a:t>. </a:t>
            </a:r>
            <a:r>
              <a:rPr lang="ru-RU" altLang="en-US" sz="1800" dirty="0">
                <a:latin typeface="Arial" panose="020B0604020202020204" pitchFamily="34" charset="0"/>
                <a:cs typeface="Arial" panose="020B0604020202020204" pitchFamily="34" charset="0"/>
              </a:rPr>
              <a:t>Электронная почта: AIDSreporting@unaids.org</a:t>
            </a:r>
            <a:endParaRPr lang="en-US" altLang="en-US" sz="1800" dirty="0">
              <a:solidFill>
                <a:srgbClr val="000000"/>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24316"/>
    </mc:Choice>
    <mc:Fallback xmlns="">
      <p:transition spd="slow" advTm="24316"/>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B5E264E-164B-4FF6-AC72-E91D4EFC01EC}"/>
              </a:ext>
            </a:extLst>
          </p:cNvPr>
          <p:cNvSpPr txBox="1"/>
          <p:nvPr/>
        </p:nvSpPr>
        <p:spPr>
          <a:xfrm>
            <a:off x="0" y="-87086"/>
            <a:ext cx="9144000" cy="6090082"/>
          </a:xfrm>
          <a:prstGeom prst="rect">
            <a:avLst/>
          </a:prstGeom>
          <a:solidFill>
            <a:schemeClr val="accent6"/>
          </a:solidFill>
        </p:spPr>
        <p:txBody>
          <a:bodyPr wrap="square" rtlCol="0">
            <a:spAutoFit/>
          </a:bodyPr>
          <a:lstStyle/>
          <a:p>
            <a:endParaRPr lang="en-CH"/>
          </a:p>
        </p:txBody>
      </p:sp>
      <p:sp>
        <p:nvSpPr>
          <p:cNvPr id="3" name="Title 1">
            <a:extLst>
              <a:ext uri="{FF2B5EF4-FFF2-40B4-BE49-F238E27FC236}">
                <a16:creationId xmlns:a16="http://schemas.microsoft.com/office/drawing/2014/main" id="{D5C719B8-DD7A-4275-B6A4-1004E4EA4DA3}"/>
              </a:ext>
            </a:extLst>
          </p:cNvPr>
          <p:cNvSpPr txBox="1">
            <a:spLocks/>
          </p:cNvSpPr>
          <p:nvPr/>
        </p:nvSpPr>
        <p:spPr bwMode="auto">
          <a:xfrm>
            <a:off x="523875" y="1363663"/>
            <a:ext cx="7772400" cy="54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ru-RU" sz="3200" dirty="0">
                <a:solidFill>
                  <a:schemeClr val="bg1"/>
                </a:solidFill>
                <a:latin typeface="Arial"/>
                <a:ea typeface="ＭＳ Ｐゴシック"/>
                <a:cs typeface="Arial"/>
              </a:rPr>
              <a:t>Где найти ранее представленные данные</a:t>
            </a:r>
            <a:r>
              <a:rPr lang="en-US" sz="3200" dirty="0">
                <a:solidFill>
                  <a:schemeClr val="bg1"/>
                </a:solidFill>
                <a:latin typeface="Arial"/>
                <a:ea typeface="ＭＳ Ｐゴシック"/>
                <a:cs typeface="Arial"/>
              </a:rPr>
              <a:t> </a:t>
            </a:r>
            <a:r>
              <a:rPr lang="en-US" sz="3200" dirty="0">
                <a:hlinkClick r:id="rId3"/>
              </a:rPr>
              <a:t>https://aidsinfo.unaids.org/</a:t>
            </a:r>
            <a:r>
              <a:rPr lang="en-US" sz="3200" dirty="0"/>
              <a:t> </a:t>
            </a:r>
            <a:endParaRPr lang="ru-RU" sz="3200" dirty="0"/>
          </a:p>
          <a:p>
            <a:endParaRPr lang="ru-RU" sz="3200" dirty="0"/>
          </a:p>
        </p:txBody>
      </p:sp>
      <p:pic>
        <p:nvPicPr>
          <p:cNvPr id="5" name="Picture 4">
            <a:hlinkClick r:id="rId3"/>
            <a:extLst>
              <a:ext uri="{FF2B5EF4-FFF2-40B4-BE49-F238E27FC236}">
                <a16:creationId xmlns:a16="http://schemas.microsoft.com/office/drawing/2014/main" id="{A9533502-0664-4AD6-BD13-313D862137F0}"/>
              </a:ext>
            </a:extLst>
          </p:cNvPr>
          <p:cNvPicPr>
            <a:picLocks noChangeAspect="1"/>
          </p:cNvPicPr>
          <p:nvPr/>
        </p:nvPicPr>
        <p:blipFill>
          <a:blip r:embed="rId4"/>
          <a:stretch>
            <a:fillRect/>
          </a:stretch>
        </p:blipFill>
        <p:spPr>
          <a:xfrm>
            <a:off x="676075" y="2588972"/>
            <a:ext cx="6922547" cy="1286342"/>
          </a:xfrm>
          <a:prstGeom prst="rect">
            <a:avLst/>
          </a:prstGeom>
        </p:spPr>
      </p:pic>
    </p:spTree>
    <p:extLst>
      <p:ext uri="{BB962C8B-B14F-4D97-AF65-F5344CB8AC3E}">
        <p14:creationId xmlns:p14="http://schemas.microsoft.com/office/powerpoint/2010/main" val="981460842"/>
      </p:ext>
    </p:extLst>
  </p:cSld>
  <p:clrMapOvr>
    <a:masterClrMapping/>
  </p:clrMapOvr>
  <mc:AlternateContent xmlns:mc="http://schemas.openxmlformats.org/markup-compatibility/2006" xmlns:p14="http://schemas.microsoft.com/office/powerpoint/2010/main">
    <mc:Choice Requires="p14">
      <p:transition spd="slow" p14:dur="2000" advTm="10268"/>
    </mc:Choice>
    <mc:Fallback xmlns="">
      <p:transition spd="slow" advTm="10268"/>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6">
            <a:extLst>
              <a:ext uri="{FF2B5EF4-FFF2-40B4-BE49-F238E27FC236}">
                <a16:creationId xmlns:a16="http://schemas.microsoft.com/office/drawing/2014/main" id="{0DBDF579-46FF-44E3-9534-0429A2D6001D}"/>
              </a:ext>
            </a:extLst>
          </p:cNvPr>
          <p:cNvSpPr txBox="1">
            <a:spLocks noChangeArrowheads="1"/>
          </p:cNvSpPr>
          <p:nvPr/>
        </p:nvSpPr>
        <p:spPr bwMode="auto">
          <a:xfrm>
            <a:off x="609600" y="434068"/>
            <a:ext cx="5033963" cy="356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ts val="2200"/>
              </a:lnSpc>
              <a:spcBef>
                <a:spcPct val="0"/>
              </a:spcBef>
              <a:buFont typeface="Arial" panose="020B0604020202020204" pitchFamily="34" charset="0"/>
              <a:buNone/>
            </a:pPr>
            <a:r>
              <a:rPr lang="en-US" altLang="en-US" sz="1800">
                <a:solidFill>
                  <a:srgbClr val="000000"/>
                </a:solidFill>
                <a:latin typeface="Arial"/>
                <a:ea typeface="ＭＳ Ｐゴシック"/>
                <a:cs typeface="Arial"/>
                <a:hlinkClick r:id="rId3"/>
              </a:rPr>
              <a:t>aidsinfo.unaids.org</a:t>
            </a:r>
          </a:p>
        </p:txBody>
      </p:sp>
      <p:pic>
        <p:nvPicPr>
          <p:cNvPr id="3" name="Picture 2">
            <a:extLst>
              <a:ext uri="{FF2B5EF4-FFF2-40B4-BE49-F238E27FC236}">
                <a16:creationId xmlns:a16="http://schemas.microsoft.com/office/drawing/2014/main" id="{D4492216-86E4-4DF5-BC42-77B4606FAE72}"/>
              </a:ext>
            </a:extLst>
          </p:cNvPr>
          <p:cNvPicPr>
            <a:picLocks noChangeAspect="1"/>
          </p:cNvPicPr>
          <p:nvPr/>
        </p:nvPicPr>
        <p:blipFill>
          <a:blip r:embed="rId4"/>
          <a:stretch>
            <a:fillRect/>
          </a:stretch>
        </p:blipFill>
        <p:spPr>
          <a:xfrm>
            <a:off x="609600" y="790576"/>
            <a:ext cx="7924800" cy="586803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2541"/>
    </mc:Choice>
    <mc:Fallback xmlns="">
      <p:transition spd="slow" advTm="12541"/>
    </mc:Fallback>
  </mc:AlternateContent>
  <p:extLst>
    <p:ext uri="{3A86A75C-4F4B-4683-9AE1-C65F6400EC91}">
      <p14:laserTraceLst xmlns:p14="http://schemas.microsoft.com/office/powerpoint/2010/main">
        <p14:tracePtLst>
          <p14:tracePt t="5607" x="128588" y="1168400"/>
          <p14:tracePt t="5613" x="219075" y="1187450"/>
          <p14:tracePt t="5621" x="328613" y="1196975"/>
          <p14:tracePt t="5631" x="447675" y="1223963"/>
          <p14:tracePt t="5637" x="557213" y="1260475"/>
          <p14:tracePt t="5644" x="666750" y="1287463"/>
          <p14:tracePt t="5650" x="785813" y="1314450"/>
          <p14:tracePt t="5658" x="895350" y="1343025"/>
          <p14:tracePt t="5666" x="1050925" y="1370013"/>
          <p14:tracePt t="5673" x="1177925" y="1397000"/>
          <p14:tracePt t="5682" x="1306513" y="1433513"/>
          <p14:tracePt t="5688" x="1452563" y="1460500"/>
          <p14:tracePt t="5699" x="1571625" y="1489075"/>
          <p14:tracePt t="5702" x="1662113" y="1516063"/>
          <p14:tracePt t="5710" x="1781175" y="1543050"/>
          <p14:tracePt t="5718" x="1873250" y="1570038"/>
          <p14:tracePt t="5724" x="1990725" y="1598613"/>
          <p14:tracePt t="5732" x="2100263" y="1616075"/>
          <p14:tracePt t="5740" x="2174875" y="1625600"/>
          <p14:tracePt t="5747" x="2255838" y="1635125"/>
          <p14:tracePt t="5754" x="2328863" y="1635125"/>
          <p14:tracePt t="5763" x="2374900" y="1652588"/>
          <p14:tracePt t="5768" x="2411413" y="1662113"/>
          <p14:tracePt t="5775" x="2447925" y="1662113"/>
          <p14:tracePt t="5783" x="2474913" y="1662113"/>
          <p14:tracePt t="5790" x="2511425" y="1662113"/>
          <p14:tracePt t="5797" x="2540000" y="1662113"/>
          <p14:tracePt t="5804" x="2576513" y="1662113"/>
          <p14:tracePt t="5814" x="2613025" y="1662113"/>
          <p14:tracePt t="5820" x="2630488" y="1662113"/>
          <p14:tracePt t="5828" x="2676525" y="1662113"/>
          <p14:tracePt t="5836" x="2703513" y="1662113"/>
          <p14:tracePt t="5842" x="2732088" y="1662113"/>
          <p14:tracePt t="5850" x="2759075" y="1671638"/>
          <p14:tracePt t="5859" x="2795588" y="1679575"/>
          <p14:tracePt t="5869" x="2805113" y="1679575"/>
          <p14:tracePt t="5873" x="2822575" y="1689100"/>
          <p14:tracePt t="5884" x="2849563" y="1698625"/>
          <p14:tracePt t="5888" x="2859088" y="1698625"/>
          <p14:tracePt t="5903" x="2886075" y="1698625"/>
          <p14:tracePt t="5913" x="2895600" y="1708150"/>
          <p14:tracePt t="5919" x="2914650" y="1716088"/>
          <p14:tracePt t="5926" x="2922588" y="1716088"/>
          <p14:tracePt t="5937" x="2932113" y="1716088"/>
          <p14:tracePt t="5941" x="2941638" y="1716088"/>
          <p14:tracePt t="5953" x="2951163" y="1716088"/>
          <p14:tracePt t="5960" x="2959100" y="1716088"/>
          <p14:tracePt t="5975" x="2968625" y="1716088"/>
          <p14:tracePt t="5982" x="2978150" y="1716088"/>
          <p14:tracePt t="6819" x="2987675" y="1716088"/>
          <p14:tracePt t="6825" x="3005138" y="1716088"/>
          <p14:tracePt t="6833" x="3032125" y="1725613"/>
          <p14:tracePt t="6841" x="3051175" y="1735138"/>
          <p14:tracePt t="6848" x="3087688" y="1744663"/>
          <p14:tracePt t="6855" x="3124200" y="1752600"/>
          <p14:tracePt t="6866" x="3170238" y="1781175"/>
          <p14:tracePt t="6870" x="3206750" y="1789113"/>
          <p14:tracePt t="6878" x="3252788" y="1798638"/>
          <p14:tracePt t="6884" x="3279775" y="1817688"/>
          <p14:tracePt t="6893" x="3325813" y="1825625"/>
          <p14:tracePt t="6899" x="3343275" y="1835150"/>
          <p14:tracePt t="6907" x="3370263" y="1835150"/>
          <p14:tracePt t="6916" x="3389313" y="1844675"/>
          <p14:tracePt t="6921" x="3406775" y="1854200"/>
          <p14:tracePt t="6936" x="3435350" y="1854200"/>
          <p14:tracePt t="6943" x="3452813" y="1854200"/>
          <p14:tracePt t="6951" x="3462338" y="1854200"/>
          <p14:tracePt t="6963" x="3471863" y="1854200"/>
          <p14:tracePt t="6971" x="3479800" y="1854200"/>
          <p14:tracePt t="6979" x="3498850" y="1854200"/>
          <p14:tracePt t="6985" x="3508375" y="1854200"/>
          <p14:tracePt t="6995" x="3525838" y="1854200"/>
          <p14:tracePt t="7001" x="3544888" y="1854200"/>
          <p14:tracePt t="7007" x="3552825" y="1854200"/>
          <p14:tracePt t="7016" x="3581400" y="1854200"/>
          <p14:tracePt t="7022" x="3581400" y="1844675"/>
          <p14:tracePt t="7029" x="3598863" y="1844675"/>
          <p14:tracePt t="7037" x="3617913" y="1835150"/>
          <p14:tracePt t="7061" x="3654425" y="1835150"/>
          <p14:tracePt t="7067" x="3662363" y="1825625"/>
          <p14:tracePt t="7074" x="3662363" y="1817688"/>
          <p14:tracePt t="7081" x="3681413" y="1817688"/>
          <p14:tracePt t="7088" x="3690938" y="1817688"/>
          <p14:tracePt t="7095" x="3698875" y="1817688"/>
          <p14:tracePt t="7117" x="3708400" y="1817688"/>
          <p14:tracePt t="7121" x="3717925" y="1817688"/>
          <p14:tracePt t="7135" x="3727450" y="1817688"/>
          <p14:tracePt t="7158" x="3735388" y="1817688"/>
          <p14:tracePt t="7167" x="3744913" y="1817688"/>
          <p14:tracePt t="7187" x="3744913" y="1808163"/>
          <p14:tracePt t="7195" x="3744913" y="1798638"/>
          <p14:tracePt t="7209" x="3744913" y="1789113"/>
          <p14:tracePt t="7215" x="3744913" y="1781175"/>
          <p14:tracePt t="7237" x="3744913" y="1771650"/>
          <p14:tracePt t="7252" x="3744913" y="1762125"/>
          <p14:tracePt t="8198" x="3754438" y="1762125"/>
          <p14:tracePt t="8205" x="3763963" y="1762125"/>
          <p14:tracePt t="8215" x="3781425" y="1771650"/>
          <p14:tracePt t="8219" x="3800475" y="1771650"/>
          <p14:tracePt t="8234" x="3846513" y="1781175"/>
          <p14:tracePt t="8243" x="3873500" y="1789113"/>
          <p14:tracePt t="8252" x="3890963" y="1789113"/>
          <p14:tracePt t="8256" x="3910013" y="1789113"/>
          <p14:tracePt t="8266" x="3927475" y="1798638"/>
          <p14:tracePt t="8270" x="3956050" y="1808163"/>
          <p14:tracePt t="8279" x="3992563" y="1808163"/>
          <p14:tracePt t="8285" x="4010025" y="1817688"/>
          <p14:tracePt t="8294" x="4037013" y="1817688"/>
          <p14:tracePt t="8301" x="4065588" y="1817688"/>
          <p14:tracePt t="8307" x="4102100" y="1817688"/>
          <p14:tracePt t="8314" x="4138613" y="1817688"/>
          <p14:tracePt t="8321" x="4165600" y="1817688"/>
          <p14:tracePt t="8330" x="4202113" y="1817688"/>
          <p14:tracePt t="8337" x="4238625" y="1817688"/>
          <p14:tracePt t="8345" x="4265613" y="1817688"/>
          <p14:tracePt t="8352" x="4292600" y="1808163"/>
          <p14:tracePt t="8362" x="4311650" y="1808163"/>
          <p14:tracePt t="8366" x="4330700" y="1808163"/>
          <p14:tracePt t="8374" x="4348163" y="1798638"/>
          <p14:tracePt t="8381" x="4357688" y="1798638"/>
          <p14:tracePt t="8388" x="4375150" y="1798638"/>
          <p14:tracePt t="8395" x="4384675" y="1798638"/>
          <p14:tracePt t="8418" x="4403725" y="1798638"/>
          <p14:tracePt t="8425" x="4411663" y="1789113"/>
          <p14:tracePt t="8433" x="4421188" y="1789113"/>
          <p14:tracePt t="8441" x="4440238" y="1789113"/>
          <p14:tracePt t="8447" x="4448175" y="1789113"/>
          <p14:tracePt t="8462" x="4467225" y="1789113"/>
          <p14:tracePt t="8478" x="4476750" y="1789113"/>
          <p14:tracePt t="8485" x="4484688" y="1789113"/>
          <p14:tracePt t="8499" x="4494213" y="1789113"/>
          <p14:tracePt t="8514" x="4503738" y="1789113"/>
          <p14:tracePt t="8536" x="4513263" y="1789113"/>
          <p14:tracePt t="8551" x="4513263" y="1781175"/>
          <p14:tracePt t="8565" x="4521200" y="1781175"/>
          <p14:tracePt t="9518" x="4540250" y="1781175"/>
          <p14:tracePt t="9532" x="4594225" y="1781175"/>
          <p14:tracePt t="9541" x="4613275" y="1781175"/>
          <p14:tracePt t="9547" x="4630738" y="1781175"/>
          <p14:tracePt t="9556" x="4667250" y="1781175"/>
          <p14:tracePt t="9563" x="4676775" y="1781175"/>
          <p14:tracePt t="9571" x="4695825" y="1781175"/>
          <p14:tracePt t="9580" x="4732338" y="1781175"/>
          <p14:tracePt t="9584" x="4740275" y="1781175"/>
          <p14:tracePt t="9594" x="4759325" y="1781175"/>
          <p14:tracePt t="9599" x="4776788" y="1781175"/>
          <p14:tracePt t="9605" x="4795838" y="1781175"/>
          <p14:tracePt t="9612" x="4813300" y="1781175"/>
          <p14:tracePt t="9619" x="4832350" y="1781175"/>
          <p14:tracePt t="9627" x="4841875" y="1781175"/>
          <p14:tracePt t="9634" x="4851400" y="1781175"/>
          <p14:tracePt t="9642" x="4868863" y="1781175"/>
          <p14:tracePt t="9649" x="4878388" y="1781175"/>
          <p14:tracePt t="9664" x="4895850" y="1781175"/>
          <p14:tracePt t="9670" x="4905375" y="1781175"/>
          <p14:tracePt t="9679" x="4914900" y="1781175"/>
          <p14:tracePt t="9686" x="4924425" y="1781175"/>
          <p14:tracePt t="9693" x="4932363" y="1781175"/>
          <p14:tracePt t="9701" x="4941888" y="1781175"/>
          <p14:tracePt t="9710" x="4951413" y="1781175"/>
          <p14:tracePt t="9716" x="4960938" y="1781175"/>
          <p14:tracePt t="9724" x="4978400" y="1781175"/>
          <p14:tracePt t="9732" x="4997450" y="1781175"/>
          <p14:tracePt t="9739" x="5005388" y="1781175"/>
          <p14:tracePt t="9746" x="5014913" y="1781175"/>
          <p14:tracePt t="9754" x="5024438" y="1781175"/>
          <p14:tracePt t="9760" x="5033963" y="1781175"/>
          <p14:tracePt t="9769" x="5041900" y="1781175"/>
          <p14:tracePt t="9783" x="5051425" y="1781175"/>
          <p14:tracePt t="9790" x="5060950" y="1781175"/>
          <p14:tracePt t="9805" x="5070475" y="1781175"/>
          <p14:tracePt t="9812" x="5078413" y="1781175"/>
          <p14:tracePt t="11652" x="4786313" y="1525588"/>
          <p14:tracePt t="11662" x="4248150" y="1041400"/>
          <p14:tracePt t="11667" x="3773488" y="566738"/>
        </p14:tracePtLst>
      </p14:laserTraceLst>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extBox 6">
            <a:extLst>
              <a:ext uri="{FF2B5EF4-FFF2-40B4-BE49-F238E27FC236}">
                <a16:creationId xmlns:a16="http://schemas.microsoft.com/office/drawing/2014/main" id="{F717F661-A998-4F7C-AF2B-0DB2F55FF791}"/>
              </a:ext>
            </a:extLst>
          </p:cNvPr>
          <p:cNvSpPr txBox="1">
            <a:spLocks noChangeArrowheads="1"/>
          </p:cNvSpPr>
          <p:nvPr/>
        </p:nvSpPr>
        <p:spPr bwMode="auto">
          <a:xfrm>
            <a:off x="609600" y="738188"/>
            <a:ext cx="5033963"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ts val="2200"/>
              </a:lnSpc>
              <a:spcBef>
                <a:spcPct val="0"/>
              </a:spcBef>
              <a:buFontTx/>
              <a:buNone/>
            </a:pPr>
            <a:r>
              <a:rPr lang="es-CR" altLang="en-US" sz="1800" dirty="0">
                <a:latin typeface="Arial" panose="020B0604020202020204" pitchFamily="34" charset="0"/>
                <a:cs typeface="Arial" panose="020B0604020202020204" pitchFamily="34" charset="0"/>
                <a:hlinkClick r:id="rId3"/>
              </a:rPr>
              <a:t>http://kpatlas.unaids.org/dashboard</a:t>
            </a:r>
            <a:endParaRPr lang="en-US" altLang="en-US" sz="1800" dirty="0">
              <a:solidFill>
                <a:srgbClr val="000000"/>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F4BC29C6-5AFF-4152-A85B-8E15F4AF6772}"/>
              </a:ext>
            </a:extLst>
          </p:cNvPr>
          <p:cNvPicPr>
            <a:picLocks noChangeAspect="1"/>
          </p:cNvPicPr>
          <p:nvPr/>
        </p:nvPicPr>
        <p:blipFill>
          <a:blip r:embed="rId4"/>
          <a:stretch>
            <a:fillRect/>
          </a:stretch>
        </p:blipFill>
        <p:spPr>
          <a:xfrm>
            <a:off x="609599" y="1100138"/>
            <a:ext cx="7758571" cy="532188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4515"/>
    </mc:Choice>
    <mc:Fallback xmlns="">
      <p:transition spd="slow" advTm="14515"/>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Box 6">
            <a:extLst>
              <a:ext uri="{FF2B5EF4-FFF2-40B4-BE49-F238E27FC236}">
                <a16:creationId xmlns:a16="http://schemas.microsoft.com/office/drawing/2014/main" id="{A4E48934-D3A0-4DB4-9A9D-8410F72FF995}"/>
              </a:ext>
            </a:extLst>
          </p:cNvPr>
          <p:cNvSpPr txBox="1">
            <a:spLocks noChangeArrowheads="1"/>
          </p:cNvSpPr>
          <p:nvPr/>
        </p:nvSpPr>
        <p:spPr bwMode="auto">
          <a:xfrm>
            <a:off x="609600" y="738188"/>
            <a:ext cx="6188075"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ts val="2200"/>
              </a:lnSpc>
              <a:spcBef>
                <a:spcPct val="0"/>
              </a:spcBef>
              <a:buFontTx/>
              <a:buNone/>
            </a:pPr>
            <a:r>
              <a:rPr lang="es-CR" altLang="en-US" sz="1800" dirty="0">
                <a:latin typeface="Arial" panose="020B0604020202020204" pitchFamily="34" charset="0"/>
                <a:cs typeface="Arial" panose="020B0604020202020204" pitchFamily="34" charset="0"/>
                <a:hlinkClick r:id="rId3"/>
              </a:rPr>
              <a:t>http://hivfinancial.unaids.org/hivfinancialdashboards.html</a:t>
            </a:r>
            <a:endParaRPr lang="en-US" altLang="en-US" sz="1800" dirty="0">
              <a:solidFill>
                <a:srgbClr val="000000"/>
              </a:solidFill>
              <a:latin typeface="Arial" panose="020B0604020202020204" pitchFamily="34" charset="0"/>
              <a:cs typeface="Arial" panose="020B0604020202020204" pitchFamily="34" charset="0"/>
            </a:endParaRPr>
          </a:p>
        </p:txBody>
      </p:sp>
      <p:grpSp>
        <p:nvGrpSpPr>
          <p:cNvPr id="4" name="Group 3">
            <a:extLst>
              <a:ext uri="{FF2B5EF4-FFF2-40B4-BE49-F238E27FC236}">
                <a16:creationId xmlns:a16="http://schemas.microsoft.com/office/drawing/2014/main" id="{D8B77A8D-60F5-41EF-B4AC-71949D5DEED4}"/>
              </a:ext>
            </a:extLst>
          </p:cNvPr>
          <p:cNvGrpSpPr/>
          <p:nvPr/>
        </p:nvGrpSpPr>
        <p:grpSpPr>
          <a:xfrm>
            <a:off x="410680" y="1206019"/>
            <a:ext cx="8322639" cy="4445962"/>
            <a:chOff x="-11908" y="1405800"/>
            <a:chExt cx="8720479" cy="4445962"/>
          </a:xfrm>
        </p:grpSpPr>
        <p:pic>
          <p:nvPicPr>
            <p:cNvPr id="23554" name="Picture 1">
              <a:extLst>
                <a:ext uri="{FF2B5EF4-FFF2-40B4-BE49-F238E27FC236}">
                  <a16:creationId xmlns:a16="http://schemas.microsoft.com/office/drawing/2014/main" id="{E70CDC07-3F93-4CE1-B12D-C6F9807CC2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405800"/>
              <a:ext cx="8708571" cy="2850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71823A26-72CE-41A5-97F6-5259798153AE}"/>
                </a:ext>
              </a:extLst>
            </p:cNvPr>
            <p:cNvPicPr>
              <a:picLocks noChangeAspect="1"/>
            </p:cNvPicPr>
            <p:nvPr/>
          </p:nvPicPr>
          <p:blipFill>
            <a:blip r:embed="rId5"/>
            <a:stretch>
              <a:fillRect/>
            </a:stretch>
          </p:blipFill>
          <p:spPr>
            <a:xfrm>
              <a:off x="-11908" y="2372633"/>
              <a:ext cx="8720479" cy="3479129"/>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2000" advTm="10825"/>
    </mc:Choice>
    <mc:Fallback xmlns="">
      <p:transition spd="slow" advTm="10825"/>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extBox 6">
            <a:extLst>
              <a:ext uri="{FF2B5EF4-FFF2-40B4-BE49-F238E27FC236}">
                <a16:creationId xmlns:a16="http://schemas.microsoft.com/office/drawing/2014/main" id="{A6820627-ED5F-4D1C-83A0-2E5466CE4992}"/>
              </a:ext>
            </a:extLst>
          </p:cNvPr>
          <p:cNvSpPr txBox="1">
            <a:spLocks noChangeArrowheads="1"/>
          </p:cNvSpPr>
          <p:nvPr/>
        </p:nvSpPr>
        <p:spPr bwMode="auto">
          <a:xfrm>
            <a:off x="718496" y="373856"/>
            <a:ext cx="618807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ts val="2200"/>
              </a:lnSpc>
              <a:spcBef>
                <a:spcPct val="0"/>
              </a:spcBef>
              <a:buFontTx/>
              <a:buNone/>
            </a:pPr>
            <a:r>
              <a:rPr lang="es-CR" altLang="en-US" sz="1800" dirty="0">
                <a:latin typeface="Arial" panose="020B0604020202020204" pitchFamily="34" charset="0"/>
                <a:cs typeface="Arial" panose="020B0604020202020204" pitchFamily="34" charset="0"/>
                <a:hlinkClick r:id="rId3"/>
              </a:rPr>
              <a:t>https://lawsandpolicies.unaids.org/?lan=ru</a:t>
            </a:r>
            <a:r>
              <a:rPr lang="es-CR" altLang="en-US" sz="1800" dirty="0">
                <a:latin typeface="Arial" panose="020B0604020202020204" pitchFamily="34" charset="0"/>
                <a:cs typeface="Arial" panose="020B0604020202020204" pitchFamily="34" charset="0"/>
              </a:rPr>
              <a:t> </a:t>
            </a:r>
            <a:endParaRPr lang="en-US" altLang="en-US" sz="1800" dirty="0">
              <a:solidFill>
                <a:srgbClr val="000000"/>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8D02F168-8C7B-AF6D-8365-2BE408E4EE7E}"/>
              </a:ext>
            </a:extLst>
          </p:cNvPr>
          <p:cNvPicPr>
            <a:picLocks noChangeAspect="1"/>
          </p:cNvPicPr>
          <p:nvPr/>
        </p:nvPicPr>
        <p:blipFill>
          <a:blip r:embed="rId4"/>
          <a:stretch>
            <a:fillRect/>
          </a:stretch>
        </p:blipFill>
        <p:spPr>
          <a:xfrm>
            <a:off x="0" y="1132714"/>
            <a:ext cx="9144000" cy="459257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3081"/>
    </mc:Choice>
    <mc:Fallback xmlns="">
      <p:transition spd="slow" advTm="13081"/>
    </mc:Fallback>
  </mc:AlternateContent>
  <p:extLst>
    <p:ext uri="{3A86A75C-4F4B-4683-9AE1-C65F6400EC91}">
      <p14:laserTraceLst xmlns:p14="http://schemas.microsoft.com/office/powerpoint/2010/main">
        <p14:tracePtLst>
          <p14:tracePt t="1064" x="5810250" y="630238"/>
          <p14:tracePt t="1070" x="5810250" y="647700"/>
          <p14:tracePt t="1084" x="5827713" y="693738"/>
          <p14:tracePt t="1092" x="5827713" y="739775"/>
          <p14:tracePt t="1102" x="5846763" y="793750"/>
          <p14:tracePt t="1106" x="5854700" y="849313"/>
          <p14:tracePt t="1116" x="5854700" y="912813"/>
          <p14:tracePt t="1124" x="5854700" y="985838"/>
          <p14:tracePt t="1130" x="5854700" y="1022350"/>
          <p14:tracePt t="1141" x="5854700" y="1050925"/>
          <p14:tracePt t="1146" x="5854700" y="1087438"/>
          <p14:tracePt t="1157" x="5864225" y="1131888"/>
          <p14:tracePt t="1168" x="5873750" y="1150938"/>
          <p14:tracePt t="1170" x="5873750" y="1168400"/>
          <p14:tracePt t="1179" x="5883275" y="1177925"/>
          <p14:tracePt t="1185" x="5891213" y="1196975"/>
          <p14:tracePt t="1200" x="5900738" y="1204913"/>
          <p14:tracePt t="1215" x="5919788" y="1204913"/>
          <p14:tracePt t="1222" x="5929313" y="1204913"/>
          <p14:tracePt t="1229" x="5937250" y="1204913"/>
          <p14:tracePt t="1237" x="5956300" y="1204913"/>
          <p14:tracePt t="1251" x="5965825" y="1204913"/>
          <p14:tracePt t="1273" x="5973763" y="1204913"/>
          <p14:tracePt t="1281" x="5983288" y="1204913"/>
          <p14:tracePt t="1295" x="5992813" y="1204913"/>
          <p14:tracePt t="1303" x="6002338" y="1204913"/>
          <p14:tracePt t="1318" x="6010275" y="1204913"/>
          <p14:tracePt t="6276" x="6019800" y="1204913"/>
          <p14:tracePt t="6285" x="6056313" y="1204913"/>
          <p14:tracePt t="6295" x="6083300" y="1196975"/>
          <p14:tracePt t="6297" x="6102350" y="1196975"/>
          <p14:tracePt t="6307" x="6148388" y="1187450"/>
          <p14:tracePt t="6311" x="6175375" y="1177925"/>
          <p14:tracePt t="6319" x="6202363" y="1177925"/>
          <p14:tracePt t="6325" x="6229350" y="1168400"/>
          <p14:tracePt t="6333" x="6265863" y="1168400"/>
          <p14:tracePt t="6340" x="6284913" y="1160463"/>
          <p14:tracePt t="6347" x="6321425" y="1160463"/>
          <p14:tracePt t="6356" x="6338888" y="1160463"/>
          <p14:tracePt t="6362" x="6357938" y="1160463"/>
          <p14:tracePt t="6369" x="6375400" y="1160463"/>
          <p14:tracePt t="6378" x="6394450" y="1160463"/>
          <p14:tracePt t="6384" x="6411913" y="1160463"/>
          <p14:tracePt t="6391" x="6421438" y="1160463"/>
          <p14:tracePt t="6406" x="6440488" y="1160463"/>
          <p14:tracePt t="6415" x="6448425" y="1160463"/>
          <p14:tracePt t="6426" x="6457950" y="1160463"/>
          <p14:tracePt t="6430" x="6477000" y="1160463"/>
          <p14:tracePt t="6445" x="6486525" y="1160463"/>
          <p14:tracePt t="6454" x="6503988" y="1160463"/>
          <p14:tracePt t="6461" x="6513513" y="1160463"/>
          <p14:tracePt t="6468" x="6530975" y="1160463"/>
          <p14:tracePt t="6478" x="6540500" y="1160463"/>
          <p14:tracePt t="6481" x="6559550" y="1168400"/>
          <p14:tracePt t="6489" x="6567488" y="1168400"/>
          <p14:tracePt t="6502" x="6586538" y="1168400"/>
          <p14:tracePt t="6511" x="6596063" y="1168400"/>
          <p14:tracePt t="6517" x="6604000" y="1168400"/>
          <p14:tracePt t="6532" x="6613525" y="1168400"/>
          <p14:tracePt t="6539" x="6623050" y="1168400"/>
          <p14:tracePt t="6561" x="6632575" y="1168400"/>
          <p14:tracePt t="6583" x="6640513" y="1168400"/>
          <p14:tracePt t="12138" x="6577013" y="1104900"/>
          <p14:tracePt t="12145" x="6411913" y="958850"/>
          <p14:tracePt t="12152" x="6165850" y="730250"/>
        </p14:tracePtLst>
      </p14:laserTraceLst>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D0C6666-50C5-4330-8F8C-73930E985083}"/>
              </a:ext>
            </a:extLst>
          </p:cNvPr>
          <p:cNvSpPr txBox="1"/>
          <p:nvPr/>
        </p:nvSpPr>
        <p:spPr>
          <a:xfrm>
            <a:off x="508233" y="3108595"/>
            <a:ext cx="8277725" cy="2246769"/>
          </a:xfrm>
          <a:prstGeom prst="rect">
            <a:avLst/>
          </a:prstGeom>
          <a:noFill/>
        </p:spPr>
        <p:txBody>
          <a:bodyPr wrap="square" rtlCol="0">
            <a:spAutoFit/>
          </a:bodyPr>
          <a:lstStyle/>
          <a:p>
            <a:r>
              <a:rPr lang="ru-RU" sz="2800" dirty="0"/>
              <a:t>Для получения дополнительной информации посетите:</a:t>
            </a:r>
            <a:endParaRPr lang="en-US" sz="2800" dirty="0"/>
          </a:p>
          <a:p>
            <a:endParaRPr lang="en-US" sz="2800" dirty="0"/>
          </a:p>
          <a:p>
            <a:r>
              <a:rPr lang="en-US" sz="2800" dirty="0">
                <a:hlinkClick r:id="rId2"/>
              </a:rPr>
              <a:t>https://www.unaids.org/ru/global-aids-monitoring</a:t>
            </a:r>
            <a:r>
              <a:rPr lang="en-US" sz="2800" dirty="0"/>
              <a:t> </a:t>
            </a:r>
          </a:p>
          <a:p>
            <a:endParaRPr lang="en-US" sz="2800" dirty="0"/>
          </a:p>
        </p:txBody>
      </p:sp>
      <p:sp>
        <p:nvSpPr>
          <p:cNvPr id="5" name="TextBox 4">
            <a:extLst>
              <a:ext uri="{FF2B5EF4-FFF2-40B4-BE49-F238E27FC236}">
                <a16:creationId xmlns:a16="http://schemas.microsoft.com/office/drawing/2014/main" id="{7C0FDC22-6938-4C33-B9A5-48AEE62DE868}"/>
              </a:ext>
            </a:extLst>
          </p:cNvPr>
          <p:cNvSpPr txBox="1"/>
          <p:nvPr/>
        </p:nvSpPr>
        <p:spPr>
          <a:xfrm>
            <a:off x="0" y="1"/>
            <a:ext cx="9143999" cy="1552074"/>
          </a:xfrm>
          <a:prstGeom prst="rect">
            <a:avLst/>
          </a:prstGeom>
          <a:solidFill>
            <a:schemeClr val="bg1"/>
          </a:solidFill>
        </p:spPr>
        <p:txBody>
          <a:bodyPr wrap="square" rtlCol="0">
            <a:spAutoFit/>
          </a:bodyPr>
          <a:lstStyle/>
          <a:p>
            <a:endParaRPr lang="en-US"/>
          </a:p>
        </p:txBody>
      </p:sp>
      <p:pic>
        <p:nvPicPr>
          <p:cNvPr id="4" name="Picture 3">
            <a:extLst>
              <a:ext uri="{FF2B5EF4-FFF2-40B4-BE49-F238E27FC236}">
                <a16:creationId xmlns:a16="http://schemas.microsoft.com/office/drawing/2014/main" id="{9F8400C6-1AA0-4CD1-9E0A-08F27C7302F3}"/>
              </a:ext>
            </a:extLst>
          </p:cNvPr>
          <p:cNvPicPr>
            <a:picLocks noChangeAspect="1"/>
          </p:cNvPicPr>
          <p:nvPr/>
        </p:nvPicPr>
        <p:blipFill>
          <a:blip r:embed="rId3"/>
          <a:stretch>
            <a:fillRect/>
          </a:stretch>
        </p:blipFill>
        <p:spPr>
          <a:xfrm>
            <a:off x="4647096" y="375988"/>
            <a:ext cx="4391879" cy="827170"/>
          </a:xfrm>
          <a:prstGeom prst="rect">
            <a:avLst/>
          </a:prstGeom>
        </p:spPr>
      </p:pic>
    </p:spTree>
    <p:extLst>
      <p:ext uri="{BB962C8B-B14F-4D97-AF65-F5344CB8AC3E}">
        <p14:creationId xmlns:p14="http://schemas.microsoft.com/office/powerpoint/2010/main" val="1590102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B5E264E-164B-4FF6-AC72-E91D4EFC01EC}"/>
              </a:ext>
            </a:extLst>
          </p:cNvPr>
          <p:cNvSpPr txBox="1"/>
          <p:nvPr/>
        </p:nvSpPr>
        <p:spPr>
          <a:xfrm>
            <a:off x="0" y="0"/>
            <a:ext cx="9144000" cy="6090082"/>
          </a:xfrm>
          <a:prstGeom prst="rect">
            <a:avLst/>
          </a:prstGeom>
          <a:solidFill>
            <a:schemeClr val="accent6"/>
          </a:solidFill>
        </p:spPr>
        <p:txBody>
          <a:bodyPr wrap="square" rtlCol="0">
            <a:spAutoFit/>
          </a:bodyPr>
          <a:lstStyle/>
          <a:p>
            <a:endParaRPr lang="en-CH"/>
          </a:p>
        </p:txBody>
      </p:sp>
      <p:sp>
        <p:nvSpPr>
          <p:cNvPr id="3" name="Title 1">
            <a:extLst>
              <a:ext uri="{FF2B5EF4-FFF2-40B4-BE49-F238E27FC236}">
                <a16:creationId xmlns:a16="http://schemas.microsoft.com/office/drawing/2014/main" id="{D5C719B8-DD7A-4275-B6A4-1004E4EA4DA3}"/>
              </a:ext>
            </a:extLst>
          </p:cNvPr>
          <p:cNvSpPr txBox="1">
            <a:spLocks/>
          </p:cNvSpPr>
          <p:nvPr/>
        </p:nvSpPr>
        <p:spPr bwMode="auto">
          <a:xfrm>
            <a:off x="523875" y="1363662"/>
            <a:ext cx="7772400" cy="1107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buNone/>
            </a:pPr>
            <a:r>
              <a:rPr lang="ru-RU" sz="3200" dirty="0">
                <a:solidFill>
                  <a:schemeClr val="bg1"/>
                </a:solidFill>
                <a:latin typeface="Arial"/>
                <a:ea typeface="ＭＳ Ｐゴシック"/>
                <a:cs typeface="Arial"/>
              </a:rPr>
              <a:t>Компоненты отчетов </a:t>
            </a:r>
            <a:r>
              <a:rPr lang="en-US" sz="3200" dirty="0">
                <a:solidFill>
                  <a:schemeClr val="bg1"/>
                </a:solidFill>
                <a:latin typeface="Arial"/>
                <a:ea typeface="ＭＳ Ｐゴシック"/>
                <a:cs typeface="Arial"/>
              </a:rPr>
              <a:t>Global AIDS Monitoring (GAM) 2026</a:t>
            </a:r>
          </a:p>
        </p:txBody>
      </p:sp>
    </p:spTree>
    <p:extLst>
      <p:ext uri="{BB962C8B-B14F-4D97-AF65-F5344CB8AC3E}">
        <p14:creationId xmlns:p14="http://schemas.microsoft.com/office/powerpoint/2010/main" val="2158985286"/>
      </p:ext>
    </p:extLst>
  </p:cSld>
  <p:clrMapOvr>
    <a:masterClrMapping/>
  </p:clrMapOvr>
  <mc:AlternateContent xmlns:mc="http://schemas.openxmlformats.org/markup-compatibility/2006" xmlns:p14="http://schemas.microsoft.com/office/powerpoint/2010/main">
    <mc:Choice Requires="p14">
      <p:transition spd="slow" p14:dur="2000" advTm="5018"/>
    </mc:Choice>
    <mc:Fallback xmlns="">
      <p:transition spd="slow" advTm="5018"/>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E6431AA3-00C2-464C-AB63-6C7490ACF4A1}"/>
              </a:ext>
            </a:extLst>
          </p:cNvPr>
          <p:cNvSpPr txBox="1">
            <a:spLocks/>
          </p:cNvSpPr>
          <p:nvPr/>
        </p:nvSpPr>
        <p:spPr bwMode="auto">
          <a:xfrm>
            <a:off x="363538" y="312738"/>
            <a:ext cx="77724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ru-RU" altLang="en-US" dirty="0">
                <a:solidFill>
                  <a:schemeClr val="bg1"/>
                </a:solidFill>
                <a:latin typeface="Arial"/>
                <a:ea typeface="ＭＳ Ｐゴシック"/>
                <a:cs typeface="Arial"/>
              </a:rPr>
              <a:t>2026 Отчётность </a:t>
            </a:r>
            <a:r>
              <a:rPr lang="en-US" altLang="en-US" dirty="0">
                <a:solidFill>
                  <a:schemeClr val="bg1"/>
                </a:solidFill>
                <a:latin typeface="Arial"/>
                <a:ea typeface="ＭＳ Ｐゴシック"/>
                <a:cs typeface="Arial"/>
              </a:rPr>
              <a:t>GAM</a:t>
            </a:r>
          </a:p>
        </p:txBody>
      </p:sp>
      <p:sp>
        <p:nvSpPr>
          <p:cNvPr id="7171" name="TextBox 6">
            <a:extLst>
              <a:ext uri="{FF2B5EF4-FFF2-40B4-BE49-F238E27FC236}">
                <a16:creationId xmlns:a16="http://schemas.microsoft.com/office/drawing/2014/main" id="{BF1FFD78-85FE-4A02-856A-97F26BD3E56C}"/>
              </a:ext>
            </a:extLst>
          </p:cNvPr>
          <p:cNvSpPr txBox="1">
            <a:spLocks noChangeArrowheads="1"/>
          </p:cNvSpPr>
          <p:nvPr/>
        </p:nvSpPr>
        <p:spPr bwMode="auto">
          <a:xfrm>
            <a:off x="363538" y="1152989"/>
            <a:ext cx="8416924" cy="4306307"/>
          </a:xfrm>
          <a:prstGeom prst="rect">
            <a:avLst/>
          </a:prstGeom>
          <a:noFill/>
          <a:ln>
            <a:noFill/>
          </a:ln>
        </p:spPr>
        <p:txBody>
          <a:bodyPr wrap="square" lIns="91440" tIns="45720" rIns="91440" bIns="45720"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285750" indent="-285750" eaLnBrk="1" hangingPunct="1">
              <a:lnSpc>
                <a:spcPts val="2200"/>
              </a:lnSpc>
              <a:spcBef>
                <a:spcPct val="0"/>
              </a:spcBef>
              <a:defRPr/>
            </a:pPr>
            <a:r>
              <a:rPr lang="ru-RU" altLang="en-US" sz="1800" dirty="0">
                <a:solidFill>
                  <a:srgbClr val="000000"/>
                </a:solidFill>
                <a:latin typeface="Arial" panose="020B0604020202020204" pitchFamily="34" charset="0"/>
                <a:cs typeface="Arial" panose="020B0604020202020204" pitchFamily="34" charset="0"/>
              </a:rPr>
              <a:t>Данные по индикаторам</a:t>
            </a:r>
          </a:p>
          <a:p>
            <a:pPr eaLnBrk="1" hangingPunct="1">
              <a:lnSpc>
                <a:spcPts val="2200"/>
              </a:lnSpc>
              <a:spcBef>
                <a:spcPct val="0"/>
              </a:spcBef>
              <a:buNone/>
              <a:defRPr/>
            </a:pPr>
            <a:r>
              <a:rPr lang="en-US" altLang="en-US" sz="1800" dirty="0">
                <a:solidFill>
                  <a:srgbClr val="000000"/>
                </a:solidFill>
                <a:latin typeface="Arial" panose="020B0604020202020204" pitchFamily="34" charset="0"/>
                <a:cs typeface="Arial" panose="020B0604020202020204" pitchFamily="34" charset="0"/>
              </a:rPr>
              <a:t>	</a:t>
            </a:r>
            <a:r>
              <a:rPr lang="ru-RU" altLang="en-US" sz="1800" dirty="0">
                <a:solidFill>
                  <a:srgbClr val="000000"/>
                </a:solidFill>
                <a:latin typeface="Arial" panose="020B0604020202020204" pitchFamily="34" charset="0"/>
                <a:cs typeface="Arial" panose="020B0604020202020204" pitchFamily="34" charset="0"/>
              </a:rPr>
              <a:t>– Включая дезагрегации и субнациональные данные, где это</a:t>
            </a:r>
            <a:r>
              <a:rPr lang="en-US" altLang="en-US" sz="1800" dirty="0">
                <a:solidFill>
                  <a:srgbClr val="000000"/>
                </a:solidFill>
                <a:latin typeface="Arial" panose="020B0604020202020204" pitchFamily="34" charset="0"/>
                <a:cs typeface="Arial" panose="020B0604020202020204" pitchFamily="34" charset="0"/>
              </a:rPr>
              <a:t> </a:t>
            </a:r>
            <a:r>
              <a:rPr lang="ru-RU" altLang="en-US" sz="1800" dirty="0">
                <a:solidFill>
                  <a:srgbClr val="000000"/>
                </a:solidFill>
                <a:latin typeface="Arial" panose="020B0604020202020204" pitchFamily="34" charset="0"/>
                <a:cs typeface="Arial" panose="020B0604020202020204" pitchFamily="34" charset="0"/>
              </a:rPr>
              <a:t>запрошено</a:t>
            </a:r>
          </a:p>
          <a:p>
            <a:pPr marL="285750" indent="-285750" eaLnBrk="1" hangingPunct="1">
              <a:lnSpc>
                <a:spcPts val="2200"/>
              </a:lnSpc>
              <a:spcBef>
                <a:spcPct val="0"/>
              </a:spcBef>
              <a:defRPr/>
            </a:pPr>
            <a:endParaRPr lang="ru-RU" altLang="en-US" sz="1800" dirty="0">
              <a:solidFill>
                <a:srgbClr val="000000"/>
              </a:solidFill>
              <a:latin typeface="Arial" panose="020B0604020202020204" pitchFamily="34" charset="0"/>
              <a:cs typeface="Arial" panose="020B0604020202020204" pitchFamily="34" charset="0"/>
            </a:endParaRPr>
          </a:p>
          <a:p>
            <a:pPr marL="285750" indent="-285750" eaLnBrk="1" hangingPunct="1">
              <a:lnSpc>
                <a:spcPts val="2200"/>
              </a:lnSpc>
              <a:spcBef>
                <a:spcPct val="0"/>
              </a:spcBef>
              <a:defRPr/>
            </a:pPr>
            <a:r>
              <a:rPr lang="ru-RU" altLang="en-US" sz="1800" dirty="0">
                <a:solidFill>
                  <a:srgbClr val="000000"/>
                </a:solidFill>
                <a:latin typeface="Arial" panose="020B0604020202020204" pitchFamily="34" charset="0"/>
                <a:cs typeface="Arial" panose="020B0604020202020204" pitchFamily="34" charset="0"/>
              </a:rPr>
              <a:t>Национальные обязательства и инструмент политики (NCPI)</a:t>
            </a:r>
          </a:p>
          <a:p>
            <a:pPr lvl="1" eaLnBrk="1" hangingPunct="1">
              <a:lnSpc>
                <a:spcPts val="2200"/>
              </a:lnSpc>
              <a:spcBef>
                <a:spcPct val="0"/>
              </a:spcBef>
              <a:buNone/>
              <a:defRPr/>
            </a:pPr>
            <a:r>
              <a:rPr lang="ru-RU" altLang="en-US" sz="1800" dirty="0">
                <a:solidFill>
                  <a:srgbClr val="000000"/>
                </a:solidFill>
                <a:latin typeface="Arial" panose="020B0604020202020204" pitchFamily="34" charset="0"/>
                <a:cs typeface="Arial" panose="020B0604020202020204" pitchFamily="34" charset="0"/>
              </a:rPr>
              <a:t>– Часть A: заполняется национальными органами власти</a:t>
            </a:r>
          </a:p>
          <a:p>
            <a:pPr lvl="1" eaLnBrk="1" hangingPunct="1">
              <a:lnSpc>
                <a:spcPts val="2200"/>
              </a:lnSpc>
              <a:spcBef>
                <a:spcPct val="0"/>
              </a:spcBef>
              <a:buNone/>
              <a:defRPr/>
            </a:pPr>
            <a:r>
              <a:rPr lang="ru-RU" altLang="en-US" sz="1800" dirty="0">
                <a:solidFill>
                  <a:srgbClr val="000000"/>
                </a:solidFill>
                <a:latin typeface="Arial" panose="020B0604020202020204" pitchFamily="34" charset="0"/>
                <a:cs typeface="Arial" panose="020B0604020202020204" pitchFamily="34" charset="0"/>
              </a:rPr>
              <a:t>– Часть B: заполняется представителями сообществ и гражданского общества,</a:t>
            </a:r>
            <a:r>
              <a:rPr lang="en-US" altLang="en-US" sz="1800" dirty="0">
                <a:solidFill>
                  <a:srgbClr val="000000"/>
                </a:solidFill>
                <a:latin typeface="Arial" panose="020B0604020202020204" pitchFamily="34" charset="0"/>
                <a:cs typeface="Arial" panose="020B0604020202020204" pitchFamily="34" charset="0"/>
              </a:rPr>
              <a:t> </a:t>
            </a:r>
            <a:r>
              <a:rPr lang="ru-RU" altLang="en-US" sz="1800" dirty="0">
                <a:solidFill>
                  <a:srgbClr val="000000"/>
                </a:solidFill>
                <a:latin typeface="Arial" panose="020B0604020202020204" pitchFamily="34" charset="0"/>
                <a:cs typeface="Arial" panose="020B0604020202020204" pitchFamily="34" charset="0"/>
              </a:rPr>
              <a:t>а также другими негосударственными партнёрами в ответе на ВИЧ</a:t>
            </a:r>
          </a:p>
          <a:p>
            <a:pPr marL="285750" indent="-285750" eaLnBrk="1" hangingPunct="1">
              <a:lnSpc>
                <a:spcPts val="2200"/>
              </a:lnSpc>
              <a:spcBef>
                <a:spcPct val="0"/>
              </a:spcBef>
              <a:defRPr/>
            </a:pPr>
            <a:endParaRPr lang="ru-RU" altLang="en-US" sz="1800" dirty="0">
              <a:solidFill>
                <a:srgbClr val="000000"/>
              </a:solidFill>
              <a:latin typeface="Arial" panose="020B0604020202020204" pitchFamily="34" charset="0"/>
              <a:cs typeface="Arial" panose="020B0604020202020204" pitchFamily="34" charset="0"/>
            </a:endParaRPr>
          </a:p>
          <a:p>
            <a:pPr marL="285750" indent="-285750" eaLnBrk="1" hangingPunct="1">
              <a:lnSpc>
                <a:spcPts val="2200"/>
              </a:lnSpc>
              <a:spcBef>
                <a:spcPct val="0"/>
              </a:spcBef>
              <a:defRPr/>
            </a:pPr>
            <a:r>
              <a:rPr lang="ru-RU" altLang="en-US" sz="1800" dirty="0">
                <a:solidFill>
                  <a:srgbClr val="000000"/>
                </a:solidFill>
                <a:latin typeface="Arial" panose="020B0604020202020204" pitchFamily="34" charset="0"/>
                <a:cs typeface="Arial" panose="020B0604020202020204" pitchFamily="34" charset="0"/>
              </a:rPr>
              <a:t>Данные мониторинга сообществ</a:t>
            </a:r>
          </a:p>
          <a:p>
            <a:pPr marL="285750" indent="-285750" eaLnBrk="1" hangingPunct="1">
              <a:lnSpc>
                <a:spcPts val="2200"/>
              </a:lnSpc>
              <a:spcBef>
                <a:spcPct val="0"/>
              </a:spcBef>
              <a:defRPr/>
            </a:pPr>
            <a:endParaRPr lang="ru-RU" altLang="en-US" sz="1800" dirty="0">
              <a:solidFill>
                <a:srgbClr val="000000"/>
              </a:solidFill>
              <a:latin typeface="Arial" panose="020B0604020202020204" pitchFamily="34" charset="0"/>
              <a:cs typeface="Arial" panose="020B0604020202020204" pitchFamily="34" charset="0"/>
            </a:endParaRPr>
          </a:p>
          <a:p>
            <a:pPr marL="285750" indent="-285750" eaLnBrk="1" hangingPunct="1">
              <a:lnSpc>
                <a:spcPts val="2200"/>
              </a:lnSpc>
              <a:spcBef>
                <a:spcPct val="0"/>
              </a:spcBef>
              <a:defRPr/>
            </a:pPr>
            <a:r>
              <a:rPr lang="ru-RU" altLang="en-US" sz="1800" dirty="0">
                <a:solidFill>
                  <a:srgbClr val="000000"/>
                </a:solidFill>
                <a:latin typeface="Arial" panose="020B0604020202020204" pitchFamily="34" charset="0"/>
                <a:cs typeface="Arial" panose="020B0604020202020204" pitchFamily="34" charset="0"/>
              </a:rPr>
              <a:t>Нарративные обзоры (краткие итоговые описания)</a:t>
            </a:r>
          </a:p>
          <a:p>
            <a:pPr marL="285750" indent="-285750" eaLnBrk="1" hangingPunct="1">
              <a:lnSpc>
                <a:spcPts val="2200"/>
              </a:lnSpc>
              <a:spcBef>
                <a:spcPct val="0"/>
              </a:spcBef>
              <a:defRPr/>
            </a:pPr>
            <a:endParaRPr lang="ru-RU" altLang="en-US" sz="1800" dirty="0">
              <a:solidFill>
                <a:srgbClr val="000000"/>
              </a:solidFill>
              <a:latin typeface="Arial" panose="020B0604020202020204" pitchFamily="34" charset="0"/>
              <a:cs typeface="Arial" panose="020B0604020202020204" pitchFamily="34" charset="0"/>
            </a:endParaRPr>
          </a:p>
          <a:p>
            <a:pPr marL="285750" indent="-285750" eaLnBrk="1" hangingPunct="1">
              <a:lnSpc>
                <a:spcPts val="2200"/>
              </a:lnSpc>
              <a:spcBef>
                <a:spcPct val="0"/>
              </a:spcBef>
              <a:defRPr/>
            </a:pPr>
            <a:r>
              <a:rPr lang="ru-RU" altLang="en-US" sz="1800" dirty="0">
                <a:solidFill>
                  <a:srgbClr val="000000"/>
                </a:solidFill>
                <a:latin typeface="Arial" panose="020B0604020202020204" pitchFamily="34" charset="0"/>
                <a:cs typeface="Arial" panose="020B0604020202020204" pitchFamily="34" charset="0"/>
              </a:rPr>
              <a:t>Опрос по лекарствам и диагностическим средствам от СПИДа</a:t>
            </a:r>
            <a:r>
              <a:rPr lang="en-US" altLang="en-US" sz="1800" dirty="0">
                <a:solidFill>
                  <a:srgbClr val="000000"/>
                </a:solidFill>
                <a:latin typeface="Arial" panose="020B0604020202020204" pitchFamily="34" charset="0"/>
                <a:cs typeface="Arial" panose="020B0604020202020204" pitchFamily="34" charset="0"/>
              </a:rPr>
              <a:t> </a:t>
            </a:r>
            <a:r>
              <a:rPr lang="ru-RU" altLang="en-US" sz="1800" dirty="0">
                <a:solidFill>
                  <a:srgbClr val="000000"/>
                </a:solidFill>
                <a:latin typeface="Arial" panose="020B0604020202020204" pitchFamily="34" charset="0"/>
                <a:cs typeface="Arial" panose="020B0604020202020204" pitchFamily="34" charset="0"/>
              </a:rPr>
              <a:t>(AIDS Medicines and Diagnostics Survey)</a:t>
            </a:r>
            <a:endParaRPr lang="en-US" altLang="en-US" sz="1800" dirty="0">
              <a:solidFill>
                <a:srgbClr val="000000"/>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32715C47-16DE-42FA-BC7B-1E7A9B8D7258}"/>
              </a:ext>
            </a:extLst>
          </p:cNvPr>
          <p:cNvSpPr txBox="1"/>
          <p:nvPr/>
        </p:nvSpPr>
        <p:spPr>
          <a:xfrm>
            <a:off x="363538" y="5621932"/>
            <a:ext cx="3971110" cy="646331"/>
          </a:xfrm>
          <a:prstGeom prst="rect">
            <a:avLst/>
          </a:prstGeom>
          <a:solidFill>
            <a:schemeClr val="accent3">
              <a:lumMod val="40000"/>
              <a:lumOff val="60000"/>
            </a:schemeClr>
          </a:solidFill>
        </p:spPr>
        <p:txBody>
          <a:bodyPr wrap="square" rtlCol="0">
            <a:spAutoFit/>
          </a:bodyPr>
          <a:lstStyle/>
          <a:p>
            <a:r>
              <a:rPr lang="ru-RU" dirty="0"/>
              <a:t>Ссылка на платформу отчётности:</a:t>
            </a:r>
            <a:r>
              <a:rPr lang="en-US" dirty="0"/>
              <a:t> </a:t>
            </a:r>
            <a:r>
              <a:rPr lang="en-US" dirty="0">
                <a:hlinkClick r:id="rId3"/>
              </a:rPr>
              <a:t>Global AIDS Monitoring</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53057"/>
    </mc:Choice>
    <mc:Fallback xmlns="">
      <p:transition spd="slow" advTm="53057"/>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B5E264E-164B-4FF6-AC72-E91D4EFC01EC}"/>
              </a:ext>
            </a:extLst>
          </p:cNvPr>
          <p:cNvSpPr txBox="1"/>
          <p:nvPr/>
        </p:nvSpPr>
        <p:spPr>
          <a:xfrm>
            <a:off x="0" y="0"/>
            <a:ext cx="9144000" cy="6090082"/>
          </a:xfrm>
          <a:prstGeom prst="rect">
            <a:avLst/>
          </a:prstGeom>
          <a:solidFill>
            <a:schemeClr val="accent6"/>
          </a:solidFill>
        </p:spPr>
        <p:txBody>
          <a:bodyPr wrap="square" rtlCol="0">
            <a:spAutoFit/>
          </a:bodyPr>
          <a:lstStyle/>
          <a:p>
            <a:endParaRPr lang="en-CH"/>
          </a:p>
        </p:txBody>
      </p:sp>
      <p:sp>
        <p:nvSpPr>
          <p:cNvPr id="3" name="Title 1">
            <a:extLst>
              <a:ext uri="{FF2B5EF4-FFF2-40B4-BE49-F238E27FC236}">
                <a16:creationId xmlns:a16="http://schemas.microsoft.com/office/drawing/2014/main" id="{D5C719B8-DD7A-4275-B6A4-1004E4EA4DA3}"/>
              </a:ext>
            </a:extLst>
          </p:cNvPr>
          <p:cNvSpPr txBox="1">
            <a:spLocks/>
          </p:cNvSpPr>
          <p:nvPr/>
        </p:nvSpPr>
        <p:spPr bwMode="auto">
          <a:xfrm>
            <a:off x="63374" y="1978964"/>
            <a:ext cx="9144000" cy="1071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ru-RU" altLang="en-US" sz="3200" dirty="0">
                <a:solidFill>
                  <a:schemeClr val="bg1"/>
                </a:solidFill>
                <a:latin typeface="Arial"/>
                <a:ea typeface="ＭＳ Ｐゴシック"/>
                <a:cs typeface="Arial"/>
              </a:rPr>
              <a:t>Основные изменения в GAM с цикла отчётности 2025 года</a:t>
            </a:r>
          </a:p>
          <a:p>
            <a:pPr eaLnBrk="1" hangingPunct="1"/>
            <a:endParaRPr lang="ru-RU" altLang="en-US" sz="3200" dirty="0">
              <a:solidFill>
                <a:schemeClr val="bg1"/>
              </a:solidFill>
              <a:latin typeface="Arial"/>
              <a:ea typeface="ＭＳ Ｐゴシック"/>
              <a:cs typeface="Arial"/>
            </a:endParaRPr>
          </a:p>
          <a:p>
            <a:pPr eaLnBrk="1" hangingPunct="1"/>
            <a:endParaRPr lang="en-US" altLang="en-US" sz="3200" dirty="0">
              <a:solidFill>
                <a:schemeClr val="bg1"/>
              </a:solidFill>
              <a:latin typeface="Arial"/>
              <a:ea typeface="ＭＳ Ｐゴシック"/>
              <a:cs typeface="Arial"/>
            </a:endParaRPr>
          </a:p>
          <a:p>
            <a:pPr eaLnBrk="1" hangingPunct="1"/>
            <a:endParaRPr lang="en-US" altLang="en-US" sz="3200" dirty="0">
              <a:solidFill>
                <a:schemeClr val="bg1"/>
              </a:solidFill>
              <a:latin typeface="Arial"/>
              <a:ea typeface="ＭＳ Ｐゴシック"/>
              <a:cs typeface="Arial"/>
            </a:endParaRPr>
          </a:p>
          <a:p>
            <a:pPr eaLnBrk="1" hangingPunct="1"/>
            <a:endParaRPr lang="en-US" altLang="en-US" sz="3200" dirty="0">
              <a:solidFill>
                <a:schemeClr val="bg1"/>
              </a:solidFill>
              <a:latin typeface="Arial"/>
              <a:ea typeface="ＭＳ Ｐゴシック"/>
              <a:cs typeface="Arial"/>
            </a:endParaRPr>
          </a:p>
        </p:txBody>
      </p:sp>
    </p:spTree>
    <p:extLst>
      <p:ext uri="{BB962C8B-B14F-4D97-AF65-F5344CB8AC3E}">
        <p14:creationId xmlns:p14="http://schemas.microsoft.com/office/powerpoint/2010/main" val="1032957955"/>
      </p:ext>
    </p:extLst>
  </p:cSld>
  <p:clrMapOvr>
    <a:masterClrMapping/>
  </p:clrMapOvr>
  <mc:AlternateContent xmlns:mc="http://schemas.openxmlformats.org/markup-compatibility/2006" xmlns:p14="http://schemas.microsoft.com/office/powerpoint/2010/main">
    <mc:Choice Requires="p14">
      <p:transition spd="slow" p14:dur="2000" advTm="11166"/>
    </mc:Choice>
    <mc:Fallback xmlns="">
      <p:transition spd="slow" advTm="11166"/>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extBox 6">
            <a:extLst>
              <a:ext uri="{FF2B5EF4-FFF2-40B4-BE49-F238E27FC236}">
                <a16:creationId xmlns:a16="http://schemas.microsoft.com/office/drawing/2014/main" id="{7AE5402D-E2F2-4419-9886-B99F0BE970BA}"/>
              </a:ext>
            </a:extLst>
          </p:cNvPr>
          <p:cNvSpPr txBox="1">
            <a:spLocks noChangeArrowheads="1"/>
          </p:cNvSpPr>
          <p:nvPr/>
        </p:nvSpPr>
        <p:spPr bwMode="auto">
          <a:xfrm>
            <a:off x="0" y="188428"/>
            <a:ext cx="9144000" cy="6780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indent="0">
              <a:lnSpc>
                <a:spcPct val="110000"/>
              </a:lnSpc>
              <a:spcBef>
                <a:spcPts val="0"/>
              </a:spcBef>
              <a:buNone/>
            </a:pPr>
            <a:r>
              <a:rPr lang="ru-RU" sz="1800" b="1" i="0" u="none" strike="noStrike" baseline="0" dirty="0">
                <a:solidFill>
                  <a:srgbClr val="000000"/>
                </a:solidFill>
                <a:latin typeface="Avenir LT Std"/>
              </a:rPr>
              <a:t>Срок подачи отчёта перенесён на 31 мая 2026 года</a:t>
            </a:r>
          </a:p>
          <a:p>
            <a:pPr marL="0" indent="0">
              <a:lnSpc>
                <a:spcPct val="110000"/>
              </a:lnSpc>
              <a:spcBef>
                <a:spcPts val="0"/>
              </a:spcBef>
              <a:buNone/>
            </a:pPr>
            <a:r>
              <a:rPr lang="ru-RU" sz="1800" b="1" i="0" u="none" strike="noStrike" baseline="0" dirty="0">
                <a:solidFill>
                  <a:srgbClr val="000000"/>
                </a:solidFill>
                <a:latin typeface="Avenir LT Std"/>
              </a:rPr>
              <a:t>Индикаторы, перечисленные ниже, которые являются входными или выходными данными из </a:t>
            </a:r>
            <a:r>
              <a:rPr lang="en-US" sz="1800" b="1" i="0" u="none" strike="noStrike" baseline="0" dirty="0">
                <a:solidFill>
                  <a:srgbClr val="000000"/>
                </a:solidFill>
                <a:latin typeface="Avenir LT Std"/>
              </a:rPr>
              <a:t>Spectrum, </a:t>
            </a:r>
            <a:r>
              <a:rPr lang="ru-RU" sz="1800" b="1" i="0" u="none" strike="noStrike" baseline="0" dirty="0">
                <a:solidFill>
                  <a:srgbClr val="000000"/>
                </a:solidFill>
                <a:latin typeface="Avenir LT Std"/>
              </a:rPr>
              <a:t>будут отчитываться исключительно через </a:t>
            </a:r>
            <a:r>
              <a:rPr lang="en-US" sz="1800" b="1" i="0" u="none" strike="noStrike" baseline="0" dirty="0">
                <a:solidFill>
                  <a:srgbClr val="000000"/>
                </a:solidFill>
                <a:latin typeface="Avenir LT Std"/>
              </a:rPr>
              <a:t>Spectrum </a:t>
            </a:r>
            <a:r>
              <a:rPr lang="ru-RU" sz="1800" b="1" i="0" u="none" strike="noStrike" baseline="0" dirty="0">
                <a:solidFill>
                  <a:srgbClr val="000000"/>
                </a:solidFill>
                <a:latin typeface="Avenir LT Std"/>
              </a:rPr>
              <a:t>в рамках процесса оценки эпидемии ВИЧ:</a:t>
            </a:r>
          </a:p>
          <a:p>
            <a:pPr marL="0" indent="0">
              <a:lnSpc>
                <a:spcPct val="110000"/>
              </a:lnSpc>
              <a:spcBef>
                <a:spcPts val="0"/>
              </a:spcBef>
              <a:buNone/>
            </a:pPr>
            <a:r>
              <a:rPr lang="ru-RU" sz="1800" i="0" u="none" strike="noStrike" baseline="0" dirty="0">
                <a:solidFill>
                  <a:srgbClr val="000000"/>
                </a:solidFill>
                <a:latin typeface="Avenir LT Std"/>
              </a:rPr>
              <a:t>• </a:t>
            </a:r>
            <a:r>
              <a:rPr lang="en-US" sz="1800" i="0" u="none" strike="noStrike" baseline="0" dirty="0">
                <a:solidFill>
                  <a:srgbClr val="000000"/>
                </a:solidFill>
                <a:latin typeface="Avenir LT Std"/>
              </a:rPr>
              <a:t>I</a:t>
            </a:r>
            <a:r>
              <a:rPr lang="ru-RU" sz="1800" i="0" u="none" strike="noStrike" baseline="0" dirty="0">
                <a:solidFill>
                  <a:srgbClr val="000000"/>
                </a:solidFill>
                <a:latin typeface="Avenir LT Std"/>
              </a:rPr>
              <a:t>.1 Инцидентность ВИЧ (</a:t>
            </a:r>
            <a:r>
              <a:rPr lang="en-US" sz="1800" i="0" u="none" strike="noStrike" baseline="0" dirty="0">
                <a:solidFill>
                  <a:srgbClr val="000000"/>
                </a:solidFill>
                <a:latin typeface="Avenir LT Std"/>
              </a:rPr>
              <a:t>HIV incidence)</a:t>
            </a:r>
          </a:p>
          <a:p>
            <a:pPr marL="0" indent="0">
              <a:lnSpc>
                <a:spcPct val="110000"/>
              </a:lnSpc>
              <a:spcBef>
                <a:spcPts val="0"/>
              </a:spcBef>
              <a:buNone/>
            </a:pPr>
            <a:r>
              <a:rPr lang="en-US" sz="1800" i="0" u="none" strike="noStrike" baseline="0" dirty="0">
                <a:solidFill>
                  <a:srgbClr val="000000"/>
                </a:solidFill>
                <a:latin typeface="Avenir LT Std"/>
              </a:rPr>
              <a:t>• I.2 </a:t>
            </a:r>
            <a:r>
              <a:rPr lang="ru-RU" sz="1800" i="0" u="none" strike="noStrike" baseline="0" dirty="0">
                <a:solidFill>
                  <a:srgbClr val="000000"/>
                </a:solidFill>
                <a:latin typeface="Avenir LT Std"/>
              </a:rPr>
              <a:t>Смертность от СПИДа (</a:t>
            </a:r>
            <a:r>
              <a:rPr lang="en-US" sz="1800" i="0" u="none" strike="noStrike" baseline="0" dirty="0">
                <a:solidFill>
                  <a:srgbClr val="000000"/>
                </a:solidFill>
                <a:latin typeface="Avenir LT Std"/>
              </a:rPr>
              <a:t>AIDS mortality)</a:t>
            </a:r>
          </a:p>
          <a:p>
            <a:pPr marL="0" indent="0">
              <a:lnSpc>
                <a:spcPct val="110000"/>
              </a:lnSpc>
              <a:spcBef>
                <a:spcPts val="0"/>
              </a:spcBef>
              <a:buNone/>
            </a:pPr>
            <a:r>
              <a:rPr lang="en-US" sz="1800" i="0" u="none" strike="noStrike" baseline="0" dirty="0">
                <a:solidFill>
                  <a:srgbClr val="000000"/>
                </a:solidFill>
                <a:latin typeface="Avenir LT Std"/>
              </a:rPr>
              <a:t>• 1.1 </a:t>
            </a:r>
            <a:r>
              <a:rPr lang="ru-RU" sz="1800" i="0" u="none" strike="noStrike" baseline="0" dirty="0">
                <a:solidFill>
                  <a:srgbClr val="000000"/>
                </a:solidFill>
                <a:latin typeface="Avenir LT Std"/>
              </a:rPr>
              <a:t>Люди, живущие с ВИЧ, знающие свой ВИЧ-статус (</a:t>
            </a:r>
            <a:r>
              <a:rPr lang="en-US" sz="1800" i="0" u="none" strike="noStrike" baseline="0" dirty="0">
                <a:solidFill>
                  <a:srgbClr val="000000"/>
                </a:solidFill>
                <a:latin typeface="Avenir LT Std"/>
              </a:rPr>
              <a:t>People living with HIV who know their HIV status)</a:t>
            </a:r>
          </a:p>
          <a:p>
            <a:pPr marL="0" indent="0">
              <a:lnSpc>
                <a:spcPct val="110000"/>
              </a:lnSpc>
              <a:spcBef>
                <a:spcPts val="0"/>
              </a:spcBef>
              <a:buNone/>
            </a:pPr>
            <a:r>
              <a:rPr lang="en-US" sz="1800" i="0" u="none" strike="noStrike" baseline="0" dirty="0">
                <a:solidFill>
                  <a:srgbClr val="000000"/>
                </a:solidFill>
                <a:latin typeface="Avenir LT Std"/>
              </a:rPr>
              <a:t>• 1.11 </a:t>
            </a:r>
            <a:r>
              <a:rPr lang="ru-RU" sz="1800" i="0" u="none" strike="noStrike" baseline="0" dirty="0">
                <a:solidFill>
                  <a:srgbClr val="000000"/>
                </a:solidFill>
                <a:latin typeface="Avenir LT Std"/>
              </a:rPr>
              <a:t>Люди, живущие с ВИЧ, с подавленной вирусной нагрузкой (</a:t>
            </a:r>
            <a:r>
              <a:rPr lang="en-US" sz="1800" i="0" u="none" strike="noStrike" baseline="0" dirty="0">
                <a:solidFill>
                  <a:srgbClr val="000000"/>
                </a:solidFill>
                <a:latin typeface="Avenir LT Std"/>
              </a:rPr>
              <a:t>People living with HIV who have a suppressed viral load)</a:t>
            </a:r>
          </a:p>
          <a:p>
            <a:pPr marL="0" indent="0">
              <a:lnSpc>
                <a:spcPct val="110000"/>
              </a:lnSpc>
              <a:spcBef>
                <a:spcPts val="0"/>
              </a:spcBef>
              <a:buNone/>
            </a:pPr>
            <a:r>
              <a:rPr lang="en-US" sz="1800" i="0" u="none" strike="noStrike" baseline="0" dirty="0">
                <a:solidFill>
                  <a:srgbClr val="000000"/>
                </a:solidFill>
                <a:latin typeface="Avenir LT Std"/>
              </a:rPr>
              <a:t>• 3.3 </a:t>
            </a:r>
            <a:r>
              <a:rPr lang="ru-RU" sz="1800" i="0" u="none" strike="noStrike" baseline="0" dirty="0">
                <a:solidFill>
                  <a:srgbClr val="000000"/>
                </a:solidFill>
                <a:latin typeface="Avenir LT Std"/>
              </a:rPr>
              <a:t>Вертикальная передача ВИЧ (</a:t>
            </a:r>
            <a:r>
              <a:rPr lang="en-US" sz="1800" i="0" u="none" strike="noStrike" baseline="0" dirty="0">
                <a:solidFill>
                  <a:srgbClr val="000000"/>
                </a:solidFill>
                <a:latin typeface="Avenir LT Std"/>
              </a:rPr>
              <a:t>Vertical transmission of HIV)</a:t>
            </a:r>
          </a:p>
          <a:p>
            <a:pPr marL="0" indent="0">
              <a:lnSpc>
                <a:spcPct val="110000"/>
              </a:lnSpc>
              <a:spcBef>
                <a:spcPts val="0"/>
              </a:spcBef>
              <a:buNone/>
            </a:pPr>
            <a:r>
              <a:rPr lang="en-US" sz="1800" i="0" u="none" strike="noStrike" baseline="0" dirty="0">
                <a:solidFill>
                  <a:srgbClr val="000000"/>
                </a:solidFill>
                <a:latin typeface="Avenir LT Std"/>
              </a:rPr>
              <a:t>• 3.4 </a:t>
            </a:r>
            <a:r>
              <a:rPr lang="ru-RU" sz="1800" i="0" u="none" strike="noStrike" baseline="0" dirty="0">
                <a:solidFill>
                  <a:srgbClr val="000000"/>
                </a:solidFill>
                <a:latin typeface="Avenir LT Std"/>
              </a:rPr>
              <a:t>Профилактика вертикальной передачи ВИЧ (</a:t>
            </a:r>
            <a:r>
              <a:rPr lang="en-US" sz="1800" i="0" u="none" strike="noStrike" baseline="0" dirty="0">
                <a:solidFill>
                  <a:srgbClr val="000000"/>
                </a:solidFill>
                <a:latin typeface="Avenir LT Std"/>
              </a:rPr>
              <a:t>Prevention of vertical transmission of HIV)</a:t>
            </a:r>
          </a:p>
          <a:p>
            <a:pPr marL="0" indent="0">
              <a:lnSpc>
                <a:spcPct val="110000"/>
              </a:lnSpc>
              <a:spcBef>
                <a:spcPts val="0"/>
              </a:spcBef>
              <a:buNone/>
            </a:pPr>
            <a:r>
              <a:rPr lang="en-US" sz="1800" i="0" u="none" strike="noStrike" baseline="0" dirty="0">
                <a:solidFill>
                  <a:srgbClr val="000000"/>
                </a:solidFill>
                <a:latin typeface="Avenir LT Std"/>
              </a:rPr>
              <a:t>• 3.5 </a:t>
            </a:r>
            <a:r>
              <a:rPr lang="ru-RU" sz="1800" i="0" u="none" strike="noStrike" baseline="0" dirty="0">
                <a:solidFill>
                  <a:srgbClr val="000000"/>
                </a:solidFill>
                <a:latin typeface="Avenir LT Std"/>
              </a:rPr>
              <a:t>Тестирование на ВИЧ среди беременных женщин (</a:t>
            </a:r>
            <a:r>
              <a:rPr lang="en-US" sz="1800" i="0" u="none" strike="noStrike" baseline="0" dirty="0">
                <a:solidFill>
                  <a:srgbClr val="000000"/>
                </a:solidFill>
                <a:latin typeface="Avenir LT Std"/>
              </a:rPr>
              <a:t>HIV testing in pregnant women)</a:t>
            </a:r>
          </a:p>
          <a:p>
            <a:pPr marL="0" indent="0">
              <a:lnSpc>
                <a:spcPct val="110000"/>
              </a:lnSpc>
              <a:spcBef>
                <a:spcPts val="0"/>
              </a:spcBef>
              <a:buNone/>
            </a:pPr>
            <a:endParaRPr lang="en-US" sz="1800" b="1" i="0" u="none" strike="noStrike" baseline="0" dirty="0">
              <a:solidFill>
                <a:srgbClr val="000000"/>
              </a:solidFill>
              <a:latin typeface="Avenir LT Std"/>
            </a:endParaRPr>
          </a:p>
          <a:p>
            <a:pPr marL="0" indent="0">
              <a:lnSpc>
                <a:spcPct val="110000"/>
              </a:lnSpc>
              <a:spcBef>
                <a:spcPts val="0"/>
              </a:spcBef>
              <a:buNone/>
            </a:pPr>
            <a:r>
              <a:rPr lang="ru-RU" sz="1800" b="1" i="0" u="none" strike="noStrike" baseline="0" dirty="0">
                <a:solidFill>
                  <a:srgbClr val="000000"/>
                </a:solidFill>
                <a:latin typeface="Avenir LT Std"/>
              </a:rPr>
              <a:t>Индикаторы по распределению </a:t>
            </a:r>
            <a:r>
              <a:rPr lang="en-US" sz="1800" b="1" i="0" u="none" strike="noStrike" baseline="0" dirty="0">
                <a:solidFill>
                  <a:srgbClr val="000000"/>
                </a:solidFill>
                <a:latin typeface="Avenir LT Std"/>
              </a:rPr>
              <a:t>PrEP </a:t>
            </a:r>
            <a:r>
              <a:rPr lang="ru-RU" sz="1800" b="1" i="0" u="none" strike="noStrike" baseline="0" dirty="0">
                <a:solidFill>
                  <a:srgbClr val="000000"/>
                </a:solidFill>
                <a:latin typeface="Avenir LT Std"/>
              </a:rPr>
              <a:t>и презервативов были изменены, чтобы расширить их охват и также фиксировать уровень удовлетворённости потребности (</a:t>
            </a:r>
            <a:r>
              <a:rPr lang="en-US" sz="1800" b="1" i="0" u="none" strike="noStrike" baseline="0" dirty="0">
                <a:solidFill>
                  <a:srgbClr val="000000"/>
                </a:solidFill>
                <a:latin typeface="Avenir LT Std"/>
              </a:rPr>
              <a:t>need met):</a:t>
            </a:r>
          </a:p>
          <a:p>
            <a:pPr marL="0" indent="0">
              <a:lnSpc>
                <a:spcPct val="110000"/>
              </a:lnSpc>
              <a:spcBef>
                <a:spcPts val="0"/>
              </a:spcBef>
              <a:buNone/>
            </a:pPr>
            <a:r>
              <a:rPr lang="en-US" sz="1800" i="0" u="none" strike="noStrike" baseline="0" dirty="0">
                <a:solidFill>
                  <a:srgbClr val="000000"/>
                </a:solidFill>
                <a:latin typeface="Avenir LT Std"/>
              </a:rPr>
              <a:t>• 2.1 </a:t>
            </a:r>
            <a:r>
              <a:rPr lang="ru-RU" sz="1800" i="0" u="none" strike="noStrike" baseline="0" dirty="0">
                <a:solidFill>
                  <a:srgbClr val="000000"/>
                </a:solidFill>
                <a:latin typeface="Avenir LT Std"/>
              </a:rPr>
              <a:t>Удовлетворённость потребности в </a:t>
            </a:r>
            <a:r>
              <a:rPr lang="en-US" sz="1800" i="0" u="none" strike="noStrike" baseline="0" dirty="0">
                <a:solidFill>
                  <a:srgbClr val="000000"/>
                </a:solidFill>
                <a:latin typeface="Avenir LT Std"/>
              </a:rPr>
              <a:t>PrEP (PrEP need met)</a:t>
            </a:r>
          </a:p>
          <a:p>
            <a:pPr marL="0" indent="0">
              <a:lnSpc>
                <a:spcPct val="110000"/>
              </a:lnSpc>
              <a:spcBef>
                <a:spcPts val="0"/>
              </a:spcBef>
              <a:buNone/>
            </a:pPr>
            <a:r>
              <a:rPr lang="en-US" sz="1800" i="0" u="none" strike="noStrike" baseline="0" dirty="0">
                <a:solidFill>
                  <a:srgbClr val="000000"/>
                </a:solidFill>
                <a:latin typeface="Avenir LT Std"/>
              </a:rPr>
              <a:t>• 2.2 </a:t>
            </a:r>
            <a:r>
              <a:rPr lang="ru-RU" sz="1800" i="0" u="none" strike="noStrike" baseline="0" dirty="0">
                <a:solidFill>
                  <a:srgbClr val="000000"/>
                </a:solidFill>
                <a:latin typeface="Avenir LT Std"/>
              </a:rPr>
              <a:t>Удовлетворённость потребности в презервативах (</a:t>
            </a:r>
            <a:r>
              <a:rPr lang="en-US" sz="1800" i="0" u="none" strike="noStrike" baseline="0" dirty="0">
                <a:solidFill>
                  <a:srgbClr val="000000"/>
                </a:solidFill>
                <a:latin typeface="Avenir LT Std"/>
              </a:rPr>
              <a:t>Condom need met)</a:t>
            </a:r>
          </a:p>
          <a:p>
            <a:pPr marL="0" indent="0">
              <a:lnSpc>
                <a:spcPct val="110000"/>
              </a:lnSpc>
              <a:spcBef>
                <a:spcPts val="0"/>
              </a:spcBef>
              <a:buNone/>
            </a:pPr>
            <a:endParaRPr lang="en-US" sz="1800" b="1" i="0" u="none" strike="noStrike" baseline="0" dirty="0">
              <a:solidFill>
                <a:srgbClr val="000000"/>
              </a:solidFill>
              <a:latin typeface="Avenir LT Std"/>
            </a:endParaRPr>
          </a:p>
          <a:p>
            <a:pPr marL="0" indent="0">
              <a:lnSpc>
                <a:spcPct val="110000"/>
              </a:lnSpc>
              <a:spcBef>
                <a:spcPts val="0"/>
              </a:spcBef>
              <a:buNone/>
            </a:pPr>
            <a:r>
              <a:rPr lang="ru-RU" sz="1800" b="1" i="0" u="none" strike="noStrike" baseline="0" dirty="0">
                <a:solidFill>
                  <a:srgbClr val="000000"/>
                </a:solidFill>
                <a:latin typeface="Avenir LT Std"/>
              </a:rPr>
              <a:t>Дезагрегации были пересмотрены для одного индикатора:</a:t>
            </a:r>
          </a:p>
          <a:p>
            <a:pPr marL="0" indent="0">
              <a:lnSpc>
                <a:spcPct val="110000"/>
              </a:lnSpc>
              <a:spcBef>
                <a:spcPts val="0"/>
              </a:spcBef>
              <a:buNone/>
            </a:pPr>
            <a:r>
              <a:rPr lang="ru-RU" sz="1800" i="0" u="none" strike="noStrike" baseline="0" dirty="0">
                <a:solidFill>
                  <a:srgbClr val="000000"/>
                </a:solidFill>
                <a:latin typeface="Avenir LT Std"/>
              </a:rPr>
              <a:t>•</a:t>
            </a:r>
            <a:r>
              <a:rPr lang="ru-RU" sz="1800" b="1" i="0" u="none" strike="noStrike" baseline="0" dirty="0">
                <a:solidFill>
                  <a:srgbClr val="000000"/>
                </a:solidFill>
                <a:latin typeface="Avenir LT Std"/>
              </a:rPr>
              <a:t> </a:t>
            </a:r>
            <a:r>
              <a:rPr lang="ru-RU" sz="1800" i="0" u="none" strike="noStrike" baseline="0" dirty="0">
                <a:solidFill>
                  <a:srgbClr val="000000"/>
                </a:solidFill>
                <a:latin typeface="Avenir LT Std"/>
              </a:rPr>
              <a:t>1.3 Объём тестирования на ВИЧ и доля положительных результатов (</a:t>
            </a:r>
            <a:r>
              <a:rPr lang="en-US" sz="1800" i="0" u="none" strike="noStrike" baseline="0" dirty="0">
                <a:solidFill>
                  <a:srgbClr val="000000"/>
                </a:solidFill>
                <a:latin typeface="Avenir LT Std"/>
              </a:rPr>
              <a:t>HIV testing volume and positivity)</a:t>
            </a:r>
            <a:endParaRPr lang="en-US" sz="1800" dirty="0">
              <a:solidFill>
                <a:srgbClr val="000000"/>
              </a:solidFill>
              <a:latin typeface="Avenir LT Std"/>
            </a:endParaRPr>
          </a:p>
        </p:txBody>
      </p:sp>
    </p:spTree>
  </p:cSld>
  <p:clrMapOvr>
    <a:masterClrMapping/>
  </p:clrMapOvr>
  <mc:AlternateContent xmlns:mc="http://schemas.openxmlformats.org/markup-compatibility/2006" xmlns:p14="http://schemas.microsoft.com/office/powerpoint/2010/main">
    <mc:Choice Requires="p14">
      <p:transition spd="slow" p14:dur="2000" advTm="50456"/>
    </mc:Choice>
    <mc:Fallback xmlns="">
      <p:transition spd="slow" advTm="50456"/>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FAD9D-AB03-D0EF-D2CC-6C60AD93EE7D}"/>
            </a:ext>
          </a:extLst>
        </p:cNvPr>
        <p:cNvGrpSpPr/>
        <p:nvPr/>
      </p:nvGrpSpPr>
      <p:grpSpPr>
        <a:xfrm>
          <a:off x="0" y="0"/>
          <a:ext cx="0" cy="0"/>
          <a:chOff x="0" y="0"/>
          <a:chExt cx="0" cy="0"/>
        </a:xfrm>
      </p:grpSpPr>
      <p:sp>
        <p:nvSpPr>
          <p:cNvPr id="10243" name="TextBox 6">
            <a:extLst>
              <a:ext uri="{FF2B5EF4-FFF2-40B4-BE49-F238E27FC236}">
                <a16:creationId xmlns:a16="http://schemas.microsoft.com/office/drawing/2014/main" id="{B1734330-3E84-6976-9C12-AD476D7F875A}"/>
              </a:ext>
            </a:extLst>
          </p:cNvPr>
          <p:cNvSpPr txBox="1">
            <a:spLocks noChangeArrowheads="1"/>
          </p:cNvSpPr>
          <p:nvPr/>
        </p:nvSpPr>
        <p:spPr bwMode="auto">
          <a:xfrm>
            <a:off x="119806" y="448310"/>
            <a:ext cx="9144000" cy="5561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indent="0">
              <a:lnSpc>
                <a:spcPct val="110000"/>
              </a:lnSpc>
              <a:spcBef>
                <a:spcPts val="0"/>
              </a:spcBef>
              <a:buNone/>
            </a:pPr>
            <a:r>
              <a:rPr lang="ru-RU" sz="1800" b="1" dirty="0">
                <a:solidFill>
                  <a:srgbClr val="000000"/>
                </a:solidFill>
                <a:latin typeface="Avenir LT Std"/>
              </a:rPr>
              <a:t>BBS-lite добавлен как дополнительный (комплементарный) вариант метода измерения для следующих индикаторов:</a:t>
            </a:r>
          </a:p>
          <a:p>
            <a:pPr marL="0" indent="0">
              <a:lnSpc>
                <a:spcPct val="110000"/>
              </a:lnSpc>
              <a:spcBef>
                <a:spcPts val="0"/>
              </a:spcBef>
              <a:buNone/>
            </a:pPr>
            <a:r>
              <a:rPr lang="ru-RU" sz="1800" b="1" dirty="0">
                <a:solidFill>
                  <a:srgbClr val="000000"/>
                </a:solidFill>
                <a:latin typeface="Avenir LT Std"/>
              </a:rPr>
              <a:t>• </a:t>
            </a:r>
            <a:r>
              <a:rPr lang="ru-RU" sz="1800" dirty="0">
                <a:solidFill>
                  <a:srgbClr val="000000"/>
                </a:solidFill>
                <a:latin typeface="Avenir LT Std"/>
              </a:rPr>
              <a:t>1.2 Тестирование на ВИЧ и осведомлённость о статусе среди ключевых популяций (A-D)</a:t>
            </a:r>
          </a:p>
          <a:p>
            <a:pPr marL="0" indent="0">
              <a:lnSpc>
                <a:spcPct val="110000"/>
              </a:lnSpc>
              <a:spcBef>
                <a:spcPts val="0"/>
              </a:spcBef>
              <a:buNone/>
            </a:pPr>
            <a:r>
              <a:rPr lang="ru-RU" sz="1800" dirty="0">
                <a:solidFill>
                  <a:srgbClr val="000000"/>
                </a:solidFill>
                <a:latin typeface="Avenir LT Std"/>
              </a:rPr>
              <a:t>• 2.3 Использование презервативов среди ключевых популяций (A-D)</a:t>
            </a:r>
          </a:p>
          <a:p>
            <a:pPr marL="0" indent="0">
              <a:lnSpc>
                <a:spcPct val="110000"/>
              </a:lnSpc>
              <a:spcBef>
                <a:spcPts val="0"/>
              </a:spcBef>
              <a:buNone/>
            </a:pPr>
            <a:r>
              <a:rPr lang="ru-RU" sz="1800" dirty="0">
                <a:solidFill>
                  <a:srgbClr val="000000"/>
                </a:solidFill>
                <a:latin typeface="Avenir LT Std"/>
              </a:rPr>
              <a:t>• 2.4 Безопасные инъекционные практики среди людей, употребляющих инъекционные наркотики</a:t>
            </a:r>
          </a:p>
          <a:p>
            <a:pPr marL="0" indent="0">
              <a:lnSpc>
                <a:spcPct val="110000"/>
              </a:lnSpc>
              <a:spcBef>
                <a:spcPts val="0"/>
              </a:spcBef>
              <a:buNone/>
            </a:pPr>
            <a:r>
              <a:rPr lang="ru-RU" sz="1800" dirty="0">
                <a:solidFill>
                  <a:srgbClr val="000000"/>
                </a:solidFill>
                <a:latin typeface="Avenir LT Std"/>
              </a:rPr>
              <a:t>• 1.8 Охват АРТ среди людей, живущих с ВИЧ, из ключевых популяций (A-E)</a:t>
            </a:r>
          </a:p>
          <a:p>
            <a:pPr marL="0" indent="0">
              <a:lnSpc>
                <a:spcPct val="110000"/>
              </a:lnSpc>
              <a:spcBef>
                <a:spcPts val="0"/>
              </a:spcBef>
              <a:buNone/>
            </a:pPr>
            <a:r>
              <a:rPr lang="ru-RU" sz="1800" dirty="0">
                <a:solidFill>
                  <a:srgbClr val="000000"/>
                </a:solidFill>
                <a:latin typeface="Avenir LT Std"/>
              </a:rPr>
              <a:t>• 4.4 Физическое и/или сексуальное насилие, пережитое ключевыми популяциями (A-D)</a:t>
            </a:r>
          </a:p>
          <a:p>
            <a:pPr marL="0" indent="0">
              <a:lnSpc>
                <a:spcPct val="110000"/>
              </a:lnSpc>
              <a:spcBef>
                <a:spcPts val="0"/>
              </a:spcBef>
              <a:buNone/>
            </a:pPr>
            <a:r>
              <a:rPr lang="ru-RU" sz="1800" dirty="0">
                <a:solidFill>
                  <a:srgbClr val="000000"/>
                </a:solidFill>
                <a:latin typeface="Avenir LT Std"/>
              </a:rPr>
              <a:t>• 4.2 Стигма и дискриминация, пережитые ключевыми популяциями (A-D)</a:t>
            </a:r>
          </a:p>
          <a:p>
            <a:pPr marL="0" indent="0">
              <a:lnSpc>
                <a:spcPct val="110000"/>
              </a:lnSpc>
              <a:spcBef>
                <a:spcPts val="0"/>
              </a:spcBef>
              <a:buNone/>
            </a:pPr>
            <a:r>
              <a:rPr lang="ru-RU" sz="1800" dirty="0">
                <a:solidFill>
                  <a:srgbClr val="000000"/>
                </a:solidFill>
                <a:latin typeface="Avenir LT Std"/>
              </a:rPr>
              <a:t>• 2.7 Распространённость сифилиса среди ключевых популяций (A, B, D)</a:t>
            </a:r>
          </a:p>
          <a:p>
            <a:pPr marL="0" indent="0">
              <a:lnSpc>
                <a:spcPct val="110000"/>
              </a:lnSpc>
              <a:spcBef>
                <a:spcPts val="0"/>
              </a:spcBef>
              <a:buNone/>
            </a:pPr>
            <a:endParaRPr lang="ru-RU" sz="1800" b="1" dirty="0">
              <a:solidFill>
                <a:srgbClr val="000000"/>
              </a:solidFill>
              <a:latin typeface="Avenir LT Std"/>
            </a:endParaRPr>
          </a:p>
          <a:p>
            <a:pPr marL="0" indent="0">
              <a:lnSpc>
                <a:spcPct val="110000"/>
              </a:lnSpc>
              <a:spcBef>
                <a:spcPts val="0"/>
              </a:spcBef>
              <a:buNone/>
            </a:pPr>
            <a:r>
              <a:rPr lang="ru-RU" sz="1800" b="1" dirty="0">
                <a:solidFill>
                  <a:srgbClr val="000000"/>
                </a:solidFill>
                <a:latin typeface="Avenir LT Std"/>
              </a:rPr>
              <a:t>Другие опросы среди людей, живущих с ВИЧ, включены как дополнительный вариант метода измерения для следующего индикатора:</a:t>
            </a:r>
          </a:p>
          <a:p>
            <a:pPr marL="0" indent="0">
              <a:lnSpc>
                <a:spcPct val="110000"/>
              </a:lnSpc>
              <a:spcBef>
                <a:spcPts val="0"/>
              </a:spcBef>
              <a:buNone/>
            </a:pPr>
            <a:r>
              <a:rPr lang="ru-RU" sz="1800" b="1" dirty="0">
                <a:solidFill>
                  <a:srgbClr val="000000"/>
                </a:solidFill>
                <a:latin typeface="Avenir LT Std"/>
              </a:rPr>
              <a:t>• </a:t>
            </a:r>
            <a:r>
              <a:rPr lang="ru-RU" sz="1800" dirty="0">
                <a:solidFill>
                  <a:srgbClr val="000000"/>
                </a:solidFill>
                <a:latin typeface="Avenir LT Std"/>
              </a:rPr>
              <a:t>4.1 Опыт дискриминации, связанной с ВИЧ, в медицинских учреждениях</a:t>
            </a:r>
          </a:p>
          <a:p>
            <a:pPr marL="0" indent="0">
              <a:lnSpc>
                <a:spcPct val="110000"/>
              </a:lnSpc>
              <a:spcBef>
                <a:spcPts val="0"/>
              </a:spcBef>
              <a:buNone/>
            </a:pPr>
            <a:endParaRPr lang="ru-RU" sz="1800" b="1" dirty="0">
              <a:solidFill>
                <a:srgbClr val="000000"/>
              </a:solidFill>
              <a:latin typeface="Avenir LT Std"/>
            </a:endParaRPr>
          </a:p>
          <a:p>
            <a:pPr marL="0" indent="0">
              <a:lnSpc>
                <a:spcPct val="110000"/>
              </a:lnSpc>
              <a:spcBef>
                <a:spcPts val="0"/>
              </a:spcBef>
              <a:buNone/>
            </a:pPr>
            <a:r>
              <a:rPr lang="ru-RU" sz="1800" b="1" dirty="0">
                <a:solidFill>
                  <a:srgbClr val="000000"/>
                </a:solidFill>
                <a:latin typeface="Avenir LT Std"/>
              </a:rPr>
              <a:t>Запрос дополнительных данных удалён из следующих индикаторов:</a:t>
            </a:r>
          </a:p>
          <a:p>
            <a:pPr marL="0" indent="0">
              <a:lnSpc>
                <a:spcPct val="110000"/>
              </a:lnSpc>
              <a:spcBef>
                <a:spcPts val="0"/>
              </a:spcBef>
              <a:buNone/>
            </a:pPr>
            <a:r>
              <a:rPr lang="ru-RU" sz="1800" b="1" dirty="0">
                <a:solidFill>
                  <a:srgbClr val="000000"/>
                </a:solidFill>
                <a:latin typeface="Avenir LT Std"/>
              </a:rPr>
              <a:t>• </a:t>
            </a:r>
            <a:r>
              <a:rPr lang="ru-RU" sz="1800" dirty="0">
                <a:solidFill>
                  <a:srgbClr val="000000"/>
                </a:solidFill>
                <a:latin typeface="Avenir LT Std"/>
              </a:rPr>
              <a:t>1.9 Люди, живущие с ВИЧ, получающие АРТ, которые начали профилактическое лечение туберкулёза</a:t>
            </a:r>
            <a:endParaRPr lang="en-US" sz="1800" dirty="0">
              <a:solidFill>
                <a:srgbClr val="000000"/>
              </a:solidFill>
              <a:latin typeface="Avenir LT Std"/>
            </a:endParaRPr>
          </a:p>
        </p:txBody>
      </p:sp>
    </p:spTree>
    <p:extLst>
      <p:ext uri="{BB962C8B-B14F-4D97-AF65-F5344CB8AC3E}">
        <p14:creationId xmlns:p14="http://schemas.microsoft.com/office/powerpoint/2010/main" val="4087049921"/>
      </p:ext>
    </p:extLst>
  </p:cSld>
  <p:clrMapOvr>
    <a:masterClrMapping/>
  </p:clrMapOvr>
  <mc:AlternateContent xmlns:mc="http://schemas.openxmlformats.org/markup-compatibility/2006" xmlns:p14="http://schemas.microsoft.com/office/powerpoint/2010/main">
    <mc:Choice Requires="p14">
      <p:transition spd="slow" p14:dur="2000" advTm="50456"/>
    </mc:Choice>
    <mc:Fallback xmlns="">
      <p:transition spd="slow" advTm="50456"/>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extBox 6">
            <a:extLst>
              <a:ext uri="{FF2B5EF4-FFF2-40B4-BE49-F238E27FC236}">
                <a16:creationId xmlns:a16="http://schemas.microsoft.com/office/drawing/2014/main" id="{7AE5402D-E2F2-4419-9886-B99F0BE970BA}"/>
              </a:ext>
            </a:extLst>
          </p:cNvPr>
          <p:cNvSpPr txBox="1">
            <a:spLocks noChangeArrowheads="1"/>
          </p:cNvSpPr>
          <p:nvPr/>
        </p:nvSpPr>
        <p:spPr bwMode="auto">
          <a:xfrm>
            <a:off x="0" y="1151551"/>
            <a:ext cx="9144000" cy="347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indent="0" algn="l">
              <a:buNone/>
            </a:pPr>
            <a:r>
              <a:rPr lang="ru-RU" sz="1800" b="1" i="0" u="none" strike="noStrike" baseline="0" dirty="0">
                <a:solidFill>
                  <a:srgbClr val="414142"/>
                </a:solidFill>
                <a:latin typeface="AvenirLTStd-Book"/>
              </a:rPr>
              <a:t>NCPI</a:t>
            </a:r>
            <a:r>
              <a:rPr lang="ru-RU" sz="1800" i="0" u="none" strike="noStrike" baseline="0" dirty="0">
                <a:solidFill>
                  <a:srgbClr val="414142"/>
                </a:solidFill>
                <a:latin typeface="AvenirLTStd-Book"/>
              </a:rPr>
              <a:t> для отчётности 2026 года — это полная анкета, состоящая из двух частей: Часть A и Часть B. Часть A заполняется национальными органами власти, а Часть B — представителями сообществ, гражданского общества и другими негосударственными партнёрами, участвующими в ответе на ВИЧ. Структура анкеты была изменена, чтобы привести её в соответствие с 16 ключевыми (top-line) целевыми показателями к 2030 году и целевыми областями Глобальной стратегии по СПИДу на 2026–2031 годы. Общее количество вопросов сокращено. Формулировки некоторых вопросов, сохранённых из предыдущих раундов, были дополнительно уточнены. Эти изменения основаны на опыте предыдущих циклов отчётности, а также на развитии рекомендаций по политике и появлении новых технологий. Введено несколько новых вопросов для освещения областей, которые ранее не охватывались.</a:t>
            </a:r>
          </a:p>
          <a:p>
            <a:pPr marL="0" indent="0" algn="l">
              <a:buNone/>
            </a:pPr>
            <a:endParaRPr lang="ru-RU" sz="1800" i="0" u="none" strike="noStrike" baseline="0" dirty="0">
              <a:solidFill>
                <a:srgbClr val="414142"/>
              </a:solidFill>
              <a:latin typeface="AvenirLTStd-Book"/>
            </a:endParaRPr>
          </a:p>
        </p:txBody>
      </p:sp>
    </p:spTree>
    <p:extLst>
      <p:ext uri="{BB962C8B-B14F-4D97-AF65-F5344CB8AC3E}">
        <p14:creationId xmlns:p14="http://schemas.microsoft.com/office/powerpoint/2010/main" val="656369535"/>
      </p:ext>
    </p:extLst>
  </p:cSld>
  <p:clrMapOvr>
    <a:masterClrMapping/>
  </p:clrMapOvr>
  <mc:AlternateContent xmlns:mc="http://schemas.openxmlformats.org/markup-compatibility/2006" xmlns:p14="http://schemas.microsoft.com/office/powerpoint/2010/main">
    <mc:Choice Requires="p14">
      <p:transition spd="slow" p14:dur="2000" advTm="47596"/>
    </mc:Choice>
    <mc:Fallback xmlns="">
      <p:transition spd="slow" advTm="47596"/>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B5E264E-164B-4FF6-AC72-E91D4EFC01EC}"/>
              </a:ext>
            </a:extLst>
          </p:cNvPr>
          <p:cNvSpPr txBox="1"/>
          <p:nvPr/>
        </p:nvSpPr>
        <p:spPr>
          <a:xfrm>
            <a:off x="0" y="0"/>
            <a:ext cx="9144000" cy="6090082"/>
          </a:xfrm>
          <a:prstGeom prst="rect">
            <a:avLst/>
          </a:prstGeom>
          <a:solidFill>
            <a:schemeClr val="accent6"/>
          </a:solidFill>
        </p:spPr>
        <p:txBody>
          <a:bodyPr wrap="square" rtlCol="0">
            <a:spAutoFit/>
          </a:bodyPr>
          <a:lstStyle/>
          <a:p>
            <a:endParaRPr lang="en-CH"/>
          </a:p>
        </p:txBody>
      </p:sp>
      <p:sp>
        <p:nvSpPr>
          <p:cNvPr id="3" name="Title 1">
            <a:extLst>
              <a:ext uri="{FF2B5EF4-FFF2-40B4-BE49-F238E27FC236}">
                <a16:creationId xmlns:a16="http://schemas.microsoft.com/office/drawing/2014/main" id="{D5C719B8-DD7A-4275-B6A4-1004E4EA4DA3}"/>
              </a:ext>
            </a:extLst>
          </p:cNvPr>
          <p:cNvSpPr txBox="1">
            <a:spLocks/>
          </p:cNvSpPr>
          <p:nvPr/>
        </p:nvSpPr>
        <p:spPr bwMode="auto">
          <a:xfrm>
            <a:off x="451448" y="1363663"/>
            <a:ext cx="7772400" cy="54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ru-RU" altLang="en-US" sz="3200" dirty="0">
                <a:solidFill>
                  <a:schemeClr val="bg1"/>
                </a:solidFill>
                <a:latin typeface="Arial"/>
                <a:ea typeface="ＭＳ Ｐゴシック"/>
                <a:cs typeface="Arial"/>
              </a:rPr>
              <a:t>Процесс отчётности</a:t>
            </a:r>
            <a:endParaRPr lang="en-US" altLang="en-US" sz="3200" dirty="0">
              <a:solidFill>
                <a:schemeClr val="bg1"/>
              </a:solidFill>
              <a:latin typeface="Arial"/>
              <a:ea typeface="ＭＳ Ｐゴシック"/>
              <a:cs typeface="Arial"/>
            </a:endParaRPr>
          </a:p>
        </p:txBody>
      </p:sp>
    </p:spTree>
    <p:extLst>
      <p:ext uri="{BB962C8B-B14F-4D97-AF65-F5344CB8AC3E}">
        <p14:creationId xmlns:p14="http://schemas.microsoft.com/office/powerpoint/2010/main" val="2245378713"/>
      </p:ext>
    </p:extLst>
  </p:cSld>
  <p:clrMapOvr>
    <a:masterClrMapping/>
  </p:clrMapOvr>
  <mc:AlternateContent xmlns:mc="http://schemas.openxmlformats.org/markup-compatibility/2006" xmlns:p14="http://schemas.microsoft.com/office/powerpoint/2010/main">
    <mc:Choice Requires="p14">
      <p:transition spd="slow" p14:dur="2000" advTm="17747"/>
    </mc:Choice>
    <mc:Fallback xmlns="">
      <p:transition spd="slow" advTm="17747"/>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D849A50C-1241-4D3C-B473-8CA8DA3D506E}"/>
              </a:ext>
            </a:extLst>
          </p:cNvPr>
          <p:cNvSpPr txBox="1">
            <a:spLocks/>
          </p:cNvSpPr>
          <p:nvPr/>
        </p:nvSpPr>
        <p:spPr bwMode="auto">
          <a:xfrm>
            <a:off x="271463" y="82550"/>
            <a:ext cx="77724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solidFill>
                  <a:srgbClr val="70C8BE"/>
                </a:solidFill>
                <a:latin typeface="Arial" panose="020B0604020202020204" pitchFamily="34" charset="0"/>
                <a:cs typeface="Arial" panose="020B0604020202020204" pitchFamily="34" charset="0"/>
              </a:rPr>
              <a:t>Global AIDS Monitoring reporting process </a:t>
            </a:r>
          </a:p>
        </p:txBody>
      </p:sp>
      <p:pic>
        <p:nvPicPr>
          <p:cNvPr id="4" name="Picture 3">
            <a:extLst>
              <a:ext uri="{FF2B5EF4-FFF2-40B4-BE49-F238E27FC236}">
                <a16:creationId xmlns:a16="http://schemas.microsoft.com/office/drawing/2014/main" id="{26D5283B-1C21-88A3-9F8C-EC5CABAB02A6}"/>
              </a:ext>
            </a:extLst>
          </p:cNvPr>
          <p:cNvPicPr>
            <a:picLocks noChangeAspect="1"/>
          </p:cNvPicPr>
          <p:nvPr/>
        </p:nvPicPr>
        <p:blipFill>
          <a:blip r:embed="rId3"/>
          <a:stretch>
            <a:fillRect/>
          </a:stretch>
        </p:blipFill>
        <p:spPr>
          <a:xfrm>
            <a:off x="2069080" y="0"/>
            <a:ext cx="500584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9707"/>
    </mc:Choice>
    <mc:Fallback xmlns="">
      <p:transition spd="slow" advTm="29707"/>
    </mc:Fallback>
  </mc:AlternateContent>
</p:sld>
</file>

<file path=ppt/theme/theme1.xml><?xml version="1.0" encoding="utf-8"?>
<a:theme xmlns:a="http://schemas.openxmlformats.org/drawingml/2006/main" name="Custom Design">
  <a:themeElements>
    <a:clrScheme name="UNAIDS Ocean">
      <a:dk1>
        <a:sysClr val="windowText" lastClr="000000"/>
      </a:dk1>
      <a:lt1>
        <a:sysClr val="window" lastClr="FFFFFF"/>
      </a:lt1>
      <a:dk2>
        <a:srgbClr val="70C8BE"/>
      </a:dk2>
      <a:lt2>
        <a:srgbClr val="D8D5CF"/>
      </a:lt2>
      <a:accent1>
        <a:srgbClr val="70C8BE"/>
      </a:accent1>
      <a:accent2>
        <a:srgbClr val="E31837"/>
      </a:accent2>
      <a:accent3>
        <a:srgbClr val="00A99A"/>
      </a:accent3>
      <a:accent4>
        <a:srgbClr val="78BCC1"/>
      </a:accent4>
      <a:accent5>
        <a:srgbClr val="63CDF6"/>
      </a:accent5>
      <a:accent6>
        <a:srgbClr val="CDC884"/>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UNAIDS Ocean">
      <a:dk1>
        <a:sysClr val="windowText" lastClr="000000"/>
      </a:dk1>
      <a:lt1>
        <a:sysClr val="window" lastClr="FFFFFF"/>
      </a:lt1>
      <a:dk2>
        <a:srgbClr val="70C8BE"/>
      </a:dk2>
      <a:lt2>
        <a:srgbClr val="D8D5CF"/>
      </a:lt2>
      <a:accent1>
        <a:srgbClr val="70C8BE"/>
      </a:accent1>
      <a:accent2>
        <a:srgbClr val="E31837"/>
      </a:accent2>
      <a:accent3>
        <a:srgbClr val="00A99A"/>
      </a:accent3>
      <a:accent4>
        <a:srgbClr val="78BCC1"/>
      </a:accent4>
      <a:accent5>
        <a:srgbClr val="63CDF6"/>
      </a:accent5>
      <a:accent6>
        <a:srgbClr val="CDC884"/>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Custom Design">
  <a:themeElements>
    <a:clrScheme name="UNAIDS Ocean">
      <a:dk1>
        <a:sysClr val="windowText" lastClr="000000"/>
      </a:dk1>
      <a:lt1>
        <a:sysClr val="window" lastClr="FFFFFF"/>
      </a:lt1>
      <a:dk2>
        <a:srgbClr val="70C8BE"/>
      </a:dk2>
      <a:lt2>
        <a:srgbClr val="D8D5CF"/>
      </a:lt2>
      <a:accent1>
        <a:srgbClr val="70C8BE"/>
      </a:accent1>
      <a:accent2>
        <a:srgbClr val="E31837"/>
      </a:accent2>
      <a:accent3>
        <a:srgbClr val="00A99A"/>
      </a:accent3>
      <a:accent4>
        <a:srgbClr val="78BCC1"/>
      </a:accent4>
      <a:accent5>
        <a:srgbClr val="63CDF6"/>
      </a:accent5>
      <a:accent6>
        <a:srgbClr val="CDC884"/>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Custom Design">
  <a:themeElements>
    <a:clrScheme name="UNAIDS Ocean">
      <a:dk1>
        <a:sysClr val="windowText" lastClr="000000"/>
      </a:dk1>
      <a:lt1>
        <a:sysClr val="window" lastClr="FFFFFF"/>
      </a:lt1>
      <a:dk2>
        <a:srgbClr val="70C8BE"/>
      </a:dk2>
      <a:lt2>
        <a:srgbClr val="D8D5CF"/>
      </a:lt2>
      <a:accent1>
        <a:srgbClr val="70C8BE"/>
      </a:accent1>
      <a:accent2>
        <a:srgbClr val="E31837"/>
      </a:accent2>
      <a:accent3>
        <a:srgbClr val="00A99A"/>
      </a:accent3>
      <a:accent4>
        <a:srgbClr val="78BCC1"/>
      </a:accent4>
      <a:accent5>
        <a:srgbClr val="63CDF6"/>
      </a:accent5>
      <a:accent6>
        <a:srgbClr val="CDC884"/>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Custom Design">
  <a:themeElements>
    <a:clrScheme name="UNAIDS Ocean">
      <a:dk1>
        <a:sysClr val="windowText" lastClr="000000"/>
      </a:dk1>
      <a:lt1>
        <a:sysClr val="window" lastClr="FFFFFF"/>
      </a:lt1>
      <a:dk2>
        <a:srgbClr val="70C8BE"/>
      </a:dk2>
      <a:lt2>
        <a:srgbClr val="D8D5CF"/>
      </a:lt2>
      <a:accent1>
        <a:srgbClr val="70C8BE"/>
      </a:accent1>
      <a:accent2>
        <a:srgbClr val="E31837"/>
      </a:accent2>
      <a:accent3>
        <a:srgbClr val="00A99A"/>
      </a:accent3>
      <a:accent4>
        <a:srgbClr val="78BCC1"/>
      </a:accent4>
      <a:accent5>
        <a:srgbClr val="63CDF6"/>
      </a:accent5>
      <a:accent6>
        <a:srgbClr val="CDC884"/>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2ddeef39-65d3-4660-94f2-f063f949c57e">
      <UserInfo>
        <DisplayName>FEIZZADEH, Ali</DisplayName>
        <AccountId>248</AccountId>
        <AccountType/>
      </UserInfo>
      <UserInfo>
        <DisplayName>ERKKOLA, Taavi</DisplayName>
        <AccountId>41</AccountId>
        <AccountType/>
      </UserInfo>
    </SharedWithUsers>
    <_Flow_SignoffStatus xmlns="288ef829-98c5-46d1-83dc-c2ef7c814da2" xsi:nil="true"/>
    <TaxCatchAll xmlns="2ddeef39-65d3-4660-94f2-f063f949c57e" xsi:nil="true"/>
    <lcf76f155ced4ddcb4097134ff3c332f xmlns="288ef829-98c5-46d1-83dc-c2ef7c814da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893E641F549574BB805BD9C73365D4F" ma:contentTypeVersion="19" ma:contentTypeDescription="Create a new document." ma:contentTypeScope="" ma:versionID="fd2d0a4ae318738fa5f1ff72e65b2934">
  <xsd:schema xmlns:xsd="http://www.w3.org/2001/XMLSchema" xmlns:xs="http://www.w3.org/2001/XMLSchema" xmlns:p="http://schemas.microsoft.com/office/2006/metadata/properties" xmlns:ns2="288ef829-98c5-46d1-83dc-c2ef7c814da2" xmlns:ns3="2ddeef39-65d3-4660-94f2-f063f949c57e" targetNamespace="http://schemas.microsoft.com/office/2006/metadata/properties" ma:root="true" ma:fieldsID="37c2625be6a258cebd7413079fa12bc5" ns2:_="" ns3:_="">
    <xsd:import namespace="288ef829-98c5-46d1-83dc-c2ef7c814da2"/>
    <xsd:import namespace="2ddeef39-65d3-4660-94f2-f063f949c5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_Flow_SignoffStatu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8ef829-98c5-46d1-83dc-c2ef7c814d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_Flow_SignoffStatus" ma:index="21" nillable="true" ma:displayName="Sign-off status" ma:internalName="Sign_x002d_off_x0020_status">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f008808e-a4ff-498b-8b44-8869f1dca9f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ddeef39-65d3-4660-94f2-f063f949c57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f1142ec6-8224-48c2-babf-013e8b339833}" ma:internalName="TaxCatchAll" ma:showField="CatchAllData" ma:web="2ddeef39-65d3-4660-94f2-f063f949c57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C6BAAE84-E890-4885-91CA-0AD7B4393724}">
  <ds:schemaRefs>
    <ds:schemaRef ds:uri="288ef829-98c5-46d1-83dc-c2ef7c814da2"/>
    <ds:schemaRef ds:uri="2ddeef39-65d3-4660-94f2-f063f949c57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6A7080C-0CFE-4DAD-8A72-5606860170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8ef829-98c5-46d1-83dc-c2ef7c814da2"/>
    <ds:schemaRef ds:uri="2ddeef39-65d3-4660-94f2-f063f949c5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DA48439-69C2-4A7E-9D2A-72EE490E9406}">
  <ds:schemaRefs>
    <ds:schemaRef ds:uri="http://schemas.microsoft.com/sharepoint/v3/contenttype/forms"/>
  </ds:schemaRefs>
</ds:datastoreItem>
</file>

<file path=customXml/itemProps4.xml><?xml version="1.0" encoding="utf-8"?>
<ds:datastoreItem xmlns:ds="http://schemas.openxmlformats.org/officeDocument/2006/customXml" ds:itemID="{567473C8-278D-46E3-A60F-5D04821143B8}">
  <ds:schemaRefs>
    <ds:schemaRef ds:uri="http://schemas.microsoft.com/office/2006/metadata/longProperties"/>
  </ds:schemaRefs>
</ds:datastoreItem>
</file>

<file path=docMetadata/LabelInfo.xml><?xml version="1.0" encoding="utf-8"?>
<clbl:labelList xmlns:clbl="http://schemas.microsoft.com/office/2020/mipLabelMetadata">
  <clbl:label id="{c2e1cf9b-e1b6-44eb-8021-428c292d3eb5}" enabled="0" method="" siteId="{c2e1cf9b-e1b6-44eb-8021-428c292d3eb5}" removed="1"/>
</clbl:labelList>
</file>

<file path=docProps/app.xml><?xml version="1.0" encoding="utf-8"?>
<Properties xmlns="http://schemas.openxmlformats.org/officeDocument/2006/extended-properties" xmlns:vt="http://schemas.openxmlformats.org/officeDocument/2006/docPropsVTypes">
  <TotalTime>2941</TotalTime>
  <Words>2072</Words>
  <Application>Microsoft Office PowerPoint</Application>
  <PresentationFormat>On-screen Show (4:3)</PresentationFormat>
  <Paragraphs>242</Paragraphs>
  <Slides>19</Slides>
  <Notes>18</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19</vt:i4>
      </vt:variant>
    </vt:vector>
  </HeadingPairs>
  <TitlesOfParts>
    <vt:vector size="29" baseType="lpstr">
      <vt:lpstr>Arial</vt:lpstr>
      <vt:lpstr>Avenir LT Std</vt:lpstr>
      <vt:lpstr>Avenir-Book</vt:lpstr>
      <vt:lpstr>AvenirLTStd-Book</vt:lpstr>
      <vt:lpstr>Calibri</vt:lpstr>
      <vt:lpstr>Custom Design</vt:lpstr>
      <vt:lpstr>1_Custom Design</vt:lpstr>
      <vt:lpstr>2_Custom Design</vt:lpstr>
      <vt:lpstr>3_Custom Design</vt:lpstr>
      <vt:lpstr>4_Custom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studiovertex</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Type title in 24 point Arial regular</dc:title>
  <dc:creator>Nathalie Gouiran</dc:creator>
  <cp:lastModifiedBy>BENDAUD, Victoria</cp:lastModifiedBy>
  <cp:revision>12</cp:revision>
  <cp:lastPrinted>2011-08-22T20:13:01Z</cp:lastPrinted>
  <dcterms:created xsi:type="dcterms:W3CDTF">2011-11-29T17:23:10Z</dcterms:created>
  <dcterms:modified xsi:type="dcterms:W3CDTF">2026-02-27T12:42:14Z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xd_Signature">
    <vt:lpwstr/>
  </property>
  <property fmtid="{D5CDD505-2E9C-101B-9397-08002B2CF9AE}" pid="3" name="display_urn:schemas-microsoft-com:office:office#Editor">
    <vt:lpwstr>SABIN, Keith</vt:lpwstr>
  </property>
  <property fmtid="{D5CDD505-2E9C-101B-9397-08002B2CF9AE}" pid="4" name="Order">
    <vt:lpwstr>294814400.000000</vt:lpwstr>
  </property>
  <property fmtid="{D5CDD505-2E9C-101B-9397-08002B2CF9AE}" pid="5" name="xd_ProgID">
    <vt:lpwstr/>
  </property>
  <property fmtid="{D5CDD505-2E9C-101B-9397-08002B2CF9AE}" pid="6" name="display_urn:schemas-microsoft-com:office:office#Author">
    <vt:lpwstr>DY, Josephine</vt:lpwstr>
  </property>
  <property fmtid="{D5CDD505-2E9C-101B-9397-08002B2CF9AE}" pid="7" name="SharedWithUsers">
    <vt:lpwstr/>
  </property>
  <property fmtid="{D5CDD505-2E9C-101B-9397-08002B2CF9AE}" pid="8" name="ComplianceAssetId">
    <vt:lpwstr/>
  </property>
  <property fmtid="{D5CDD505-2E9C-101B-9397-08002B2CF9AE}" pid="9" name="TemplateUrl">
    <vt:lpwstr/>
  </property>
  <property fmtid="{D5CDD505-2E9C-101B-9397-08002B2CF9AE}" pid="10" name="ContentTypeId">
    <vt:lpwstr>0x0101006893E641F549574BB805BD9C73365D4F</vt:lpwstr>
  </property>
  <property fmtid="{D5CDD505-2E9C-101B-9397-08002B2CF9AE}" pid="11" name="MediaServiceImageTags">
    <vt:lpwstr/>
  </property>
</Properties>
</file>