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7" r:id="rId5"/>
    <p:sldMasterId id="2147483793" r:id="rId6"/>
    <p:sldMasterId id="2147483826" r:id="rId7"/>
    <p:sldMasterId id="2147483828" r:id="rId8"/>
    <p:sldMasterId id="2147483886" r:id="rId9"/>
  </p:sldMasterIdLst>
  <p:notesMasterIdLst>
    <p:notesMasterId r:id="rId29"/>
  </p:notesMasterIdLst>
  <p:sldIdLst>
    <p:sldId id="261" r:id="rId10"/>
    <p:sldId id="280" r:id="rId11"/>
    <p:sldId id="270" r:id="rId12"/>
    <p:sldId id="281" r:id="rId13"/>
    <p:sldId id="286" r:id="rId14"/>
    <p:sldId id="291" r:id="rId15"/>
    <p:sldId id="289" r:id="rId16"/>
    <p:sldId id="282" r:id="rId17"/>
    <p:sldId id="262" r:id="rId18"/>
    <p:sldId id="271" r:id="rId19"/>
    <p:sldId id="277" r:id="rId20"/>
    <p:sldId id="283" r:id="rId21"/>
    <p:sldId id="272" r:id="rId22"/>
    <p:sldId id="284" r:id="rId23"/>
    <p:sldId id="268" r:id="rId24"/>
    <p:sldId id="276" r:id="rId25"/>
    <p:sldId id="274" r:id="rId26"/>
    <p:sldId id="275" r:id="rId27"/>
    <p:sldId id="290" r:id="rId2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1">
          <p15:clr>
            <a:srgbClr val="A4A3A4"/>
          </p15:clr>
        </p15:guide>
        <p15:guide id="2" orient="horz" pos="4075">
          <p15:clr>
            <a:srgbClr val="A4A3A4"/>
          </p15:clr>
        </p15:guide>
        <p15:guide id="3" pos="2880">
          <p15:clr>
            <a:srgbClr val="A4A3A4"/>
          </p15:clr>
        </p15:guide>
        <p15:guide id="4" pos="2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7957"/>
    <a:srgbClr val="E1884B"/>
    <a:srgbClr val="D27732"/>
    <a:srgbClr val="E27222"/>
    <a:srgbClr val="F69C0A"/>
    <a:srgbClr val="FF681D"/>
    <a:srgbClr val="0092D2"/>
    <a:srgbClr val="70C8BE"/>
    <a:srgbClr val="89C443"/>
    <a:srgbClr val="02AE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5E8FE5-36EF-4CD9-91F4-52DE6D19DF40}" v="11" dt="2026-02-16T16:26:08.6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6247" autoAdjust="0"/>
  </p:normalViewPr>
  <p:slideViewPr>
    <p:cSldViewPr snapToGrid="0">
      <p:cViewPr varScale="1">
        <p:scale>
          <a:sx n="111" d="100"/>
          <a:sy n="111" d="100"/>
        </p:scale>
        <p:origin x="2304" y="96"/>
      </p:cViewPr>
      <p:guideLst>
        <p:guide orient="horz" pos="2161"/>
        <p:guide orient="horz" pos="4075"/>
        <p:guide pos="2880"/>
        <p:guide pos="2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6/11/relationships/changesInfo" Target="changesInfos/changesInfo1.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Master" Target="slideMasters/slideMaster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DAUD, Victoria" userId="5a8e11e3-7a89-4c80-be27-a76c091146a4" providerId="ADAL" clId="{828EFE52-A21A-414B-9410-04DF2130C7F0}"/>
    <pc:docChg chg="custSel addSld modSld sldOrd">
      <pc:chgData name="BENDAUD, Victoria" userId="5a8e11e3-7a89-4c80-be27-a76c091146a4" providerId="ADAL" clId="{828EFE52-A21A-414B-9410-04DF2130C7F0}" dt="2026-02-27T12:41:42.048" v="1422" actId="22"/>
      <pc:docMkLst>
        <pc:docMk/>
      </pc:docMkLst>
      <pc:sldChg chg="modSp mod">
        <pc:chgData name="BENDAUD, Victoria" userId="5a8e11e3-7a89-4c80-be27-a76c091146a4" providerId="ADAL" clId="{828EFE52-A21A-414B-9410-04DF2130C7F0}" dt="2026-02-16T15:55:17.567" v="1" actId="20577"/>
        <pc:sldMkLst>
          <pc:docMk/>
          <pc:sldMk cId="0" sldId="261"/>
        </pc:sldMkLst>
        <pc:spChg chg="mod">
          <ac:chgData name="BENDAUD, Victoria" userId="5a8e11e3-7a89-4c80-be27-a76c091146a4" providerId="ADAL" clId="{828EFE52-A21A-414B-9410-04DF2130C7F0}" dt="2026-02-16T15:55:17.567" v="1" actId="20577"/>
          <ac:spMkLst>
            <pc:docMk/>
            <pc:sldMk cId="0" sldId="261"/>
            <ac:spMk id="6147" creationId="{502C74B0-0F83-482D-846B-9127DAE9DD82}"/>
          </ac:spMkLst>
        </pc:spChg>
      </pc:sldChg>
      <pc:sldChg chg="addSp delSp modSp mod modNotesTx">
        <pc:chgData name="BENDAUD, Victoria" userId="5a8e11e3-7a89-4c80-be27-a76c091146a4" providerId="ADAL" clId="{828EFE52-A21A-414B-9410-04DF2130C7F0}" dt="2026-02-27T12:41:42.048" v="1422" actId="22"/>
        <pc:sldMkLst>
          <pc:docMk/>
          <pc:sldMk cId="0" sldId="262"/>
        </pc:sldMkLst>
        <pc:picChg chg="add">
          <ac:chgData name="BENDAUD, Victoria" userId="5a8e11e3-7a89-4c80-be27-a76c091146a4" providerId="ADAL" clId="{828EFE52-A21A-414B-9410-04DF2130C7F0}" dt="2026-02-27T12:41:42.048" v="1422" actId="22"/>
          <ac:picMkLst>
            <pc:docMk/>
            <pc:sldMk cId="0" sldId="262"/>
            <ac:picMk id="3" creationId="{BCF453AD-213A-4C56-CC35-83C000F8CA5B}"/>
          </ac:picMkLst>
        </pc:picChg>
        <pc:picChg chg="add del mod">
          <ac:chgData name="BENDAUD, Victoria" userId="5a8e11e3-7a89-4c80-be27-a76c091146a4" providerId="ADAL" clId="{828EFE52-A21A-414B-9410-04DF2130C7F0}" dt="2026-02-27T12:41:40.902" v="1421" actId="478"/>
          <ac:picMkLst>
            <pc:docMk/>
            <pc:sldMk cId="0" sldId="262"/>
            <ac:picMk id="8" creationId="{2AD532ED-0C81-B126-7A06-4B5322EC7E60}"/>
          </ac:picMkLst>
        </pc:picChg>
      </pc:sldChg>
      <pc:sldChg chg="modSp mod modNotesTx">
        <pc:chgData name="BENDAUD, Victoria" userId="5a8e11e3-7a89-4c80-be27-a76c091146a4" providerId="ADAL" clId="{828EFE52-A21A-414B-9410-04DF2130C7F0}" dt="2026-02-16T16:07:36.356" v="501" actId="20577"/>
        <pc:sldMkLst>
          <pc:docMk/>
          <pc:sldMk cId="0" sldId="270"/>
        </pc:sldMkLst>
        <pc:spChg chg="mod">
          <ac:chgData name="BENDAUD, Victoria" userId="5a8e11e3-7a89-4c80-be27-a76c091146a4" providerId="ADAL" clId="{828EFE52-A21A-414B-9410-04DF2130C7F0}" dt="2026-02-16T15:57:19.185" v="306" actId="1076"/>
          <ac:spMkLst>
            <pc:docMk/>
            <pc:sldMk cId="0" sldId="270"/>
            <ac:spMk id="2" creationId="{32715C47-16DE-42FA-BC7B-1E7A9B8D7258}"/>
          </ac:spMkLst>
        </pc:spChg>
        <pc:spChg chg="mod">
          <ac:chgData name="BENDAUD, Victoria" userId="5a8e11e3-7a89-4c80-be27-a76c091146a4" providerId="ADAL" clId="{828EFE52-A21A-414B-9410-04DF2130C7F0}" dt="2026-02-16T15:57:16.675" v="305" actId="1076"/>
          <ac:spMkLst>
            <pc:docMk/>
            <pc:sldMk cId="0" sldId="270"/>
            <ac:spMk id="7171" creationId="{BF1FFD78-85FE-4A02-856A-97F26BD3E56C}"/>
          </ac:spMkLst>
        </pc:spChg>
        <pc:spChg chg="mod">
          <ac:chgData name="BENDAUD, Victoria" userId="5a8e11e3-7a89-4c80-be27-a76c091146a4" providerId="ADAL" clId="{828EFE52-A21A-414B-9410-04DF2130C7F0}" dt="2026-02-16T15:56:18.395" v="11" actId="20577"/>
          <ac:spMkLst>
            <pc:docMk/>
            <pc:sldMk cId="0" sldId="270"/>
            <ac:spMk id="8194" creationId="{E6431AA3-00C2-464C-AB63-6C7490ACF4A1}"/>
          </ac:spMkLst>
        </pc:spChg>
      </pc:sldChg>
      <pc:sldChg chg="modSp mod modNotesTx">
        <pc:chgData name="BENDAUD, Victoria" userId="5a8e11e3-7a89-4c80-be27-a76c091146a4" providerId="ADAL" clId="{828EFE52-A21A-414B-9410-04DF2130C7F0}" dt="2026-02-16T16:26:47.231" v="1389" actId="20577"/>
        <pc:sldMkLst>
          <pc:docMk/>
          <pc:sldMk cId="0" sldId="271"/>
        </pc:sldMkLst>
        <pc:spChg chg="mod">
          <ac:chgData name="BENDAUD, Victoria" userId="5a8e11e3-7a89-4c80-be27-a76c091146a4" providerId="ADAL" clId="{828EFE52-A21A-414B-9410-04DF2130C7F0}" dt="2026-02-16T16:26:43.584" v="1388" actId="20577"/>
          <ac:spMkLst>
            <pc:docMk/>
            <pc:sldMk cId="0" sldId="271"/>
            <ac:spMk id="16387" creationId="{C2FDD706-9A5D-4148-9DEC-1E3492807C49}"/>
          </ac:spMkLst>
        </pc:spChg>
      </pc:sldChg>
      <pc:sldChg chg="modSp mod">
        <pc:chgData name="BENDAUD, Victoria" userId="5a8e11e3-7a89-4c80-be27-a76c091146a4" providerId="ADAL" clId="{828EFE52-A21A-414B-9410-04DF2130C7F0}" dt="2026-02-16T16:27:09.796" v="1411" actId="5793"/>
        <pc:sldMkLst>
          <pc:docMk/>
          <pc:sldMk cId="0" sldId="272"/>
        </pc:sldMkLst>
        <pc:spChg chg="mod">
          <ac:chgData name="BENDAUD, Victoria" userId="5a8e11e3-7a89-4c80-be27-a76c091146a4" providerId="ADAL" clId="{828EFE52-A21A-414B-9410-04DF2130C7F0}" dt="2026-02-16T16:27:09.796" v="1411" actId="5793"/>
          <ac:spMkLst>
            <pc:docMk/>
            <pc:sldMk cId="0" sldId="272"/>
            <ac:spMk id="19459" creationId="{C7F9BB3B-88A8-4298-BA78-E915F66B841F}"/>
          </ac:spMkLst>
        </pc:spChg>
      </pc:sldChg>
      <pc:sldChg chg="modSp mod">
        <pc:chgData name="BENDAUD, Victoria" userId="5a8e11e3-7a89-4c80-be27-a76c091146a4" providerId="ADAL" clId="{828EFE52-A21A-414B-9410-04DF2130C7F0}" dt="2026-02-16T15:55:59.745" v="3" actId="20577"/>
        <pc:sldMkLst>
          <pc:docMk/>
          <pc:sldMk cId="2158985286" sldId="280"/>
        </pc:sldMkLst>
        <pc:spChg chg="mod">
          <ac:chgData name="BENDAUD, Victoria" userId="5a8e11e3-7a89-4c80-be27-a76c091146a4" providerId="ADAL" clId="{828EFE52-A21A-414B-9410-04DF2130C7F0}" dt="2026-02-16T15:55:59.745" v="3" actId="20577"/>
          <ac:spMkLst>
            <pc:docMk/>
            <pc:sldMk cId="2158985286" sldId="280"/>
            <ac:spMk id="3" creationId="{D5C719B8-DD7A-4275-B6A4-1004E4EA4DA3}"/>
          </ac:spMkLst>
        </pc:spChg>
      </pc:sldChg>
      <pc:sldChg chg="modSp mod">
        <pc:chgData name="BENDAUD, Victoria" userId="5a8e11e3-7a89-4c80-be27-a76c091146a4" providerId="ADAL" clId="{828EFE52-A21A-414B-9410-04DF2130C7F0}" dt="2026-02-16T16:14:55.598" v="552" actId="20577"/>
        <pc:sldMkLst>
          <pc:docMk/>
          <pc:sldMk cId="1032957955" sldId="281"/>
        </pc:sldMkLst>
        <pc:spChg chg="mod">
          <ac:chgData name="BENDAUD, Victoria" userId="5a8e11e3-7a89-4c80-be27-a76c091146a4" providerId="ADAL" clId="{828EFE52-A21A-414B-9410-04DF2130C7F0}" dt="2026-02-16T16:14:55.598" v="552" actId="20577"/>
          <ac:spMkLst>
            <pc:docMk/>
            <pc:sldMk cId="1032957955" sldId="281"/>
            <ac:spMk id="3" creationId="{D5C719B8-DD7A-4275-B6A4-1004E4EA4DA3}"/>
          </ac:spMkLst>
        </pc:spChg>
      </pc:sldChg>
      <pc:sldChg chg="modSp mod">
        <pc:chgData name="BENDAUD, Victoria" userId="5a8e11e3-7a89-4c80-be27-a76c091146a4" providerId="ADAL" clId="{828EFE52-A21A-414B-9410-04DF2130C7F0}" dt="2026-02-16T16:19:22.139" v="564" actId="1076"/>
        <pc:sldMkLst>
          <pc:docMk/>
          <pc:sldMk cId="656369535" sldId="286"/>
        </pc:sldMkLst>
        <pc:spChg chg="mod">
          <ac:chgData name="BENDAUD, Victoria" userId="5a8e11e3-7a89-4c80-be27-a76c091146a4" providerId="ADAL" clId="{828EFE52-A21A-414B-9410-04DF2130C7F0}" dt="2026-02-16T16:19:22.139" v="564" actId="1076"/>
          <ac:spMkLst>
            <pc:docMk/>
            <pc:sldMk cId="656369535" sldId="286"/>
            <ac:spMk id="10243" creationId="{7AE5402D-E2F2-4419-9886-B99F0BE970BA}"/>
          </ac:spMkLst>
        </pc:spChg>
      </pc:sldChg>
      <pc:sldChg chg="modSp mod">
        <pc:chgData name="BENDAUD, Victoria" userId="5a8e11e3-7a89-4c80-be27-a76c091146a4" providerId="ADAL" clId="{828EFE52-A21A-414B-9410-04DF2130C7F0}" dt="2026-02-16T16:23:10.336" v="1330"/>
        <pc:sldMkLst>
          <pc:docMk/>
          <pc:sldMk cId="1116004345" sldId="289"/>
        </pc:sldMkLst>
        <pc:spChg chg="mod">
          <ac:chgData name="BENDAUD, Victoria" userId="5a8e11e3-7a89-4c80-be27-a76c091146a4" providerId="ADAL" clId="{828EFE52-A21A-414B-9410-04DF2130C7F0}" dt="2026-02-16T16:23:10.336" v="1330"/>
          <ac:spMkLst>
            <pc:docMk/>
            <pc:sldMk cId="1116004345" sldId="289"/>
            <ac:spMk id="4" creationId="{18333897-AB89-9469-3758-1E2780F4AE01}"/>
          </ac:spMkLst>
        </pc:spChg>
      </pc:sldChg>
      <pc:sldChg chg="modSp add mod ord">
        <pc:chgData name="BENDAUD, Victoria" userId="5a8e11e3-7a89-4c80-be27-a76c091146a4" providerId="ADAL" clId="{828EFE52-A21A-414B-9410-04DF2130C7F0}" dt="2026-02-16T16:20:46.426" v="575"/>
        <pc:sldMkLst>
          <pc:docMk/>
          <pc:sldMk cId="4087049921" sldId="291"/>
        </pc:sldMkLst>
        <pc:spChg chg="mod">
          <ac:chgData name="BENDAUD, Victoria" userId="5a8e11e3-7a89-4c80-be27-a76c091146a4" providerId="ADAL" clId="{828EFE52-A21A-414B-9410-04DF2130C7F0}" dt="2026-02-16T16:20:37.098" v="573" actId="20577"/>
          <ac:spMkLst>
            <pc:docMk/>
            <pc:sldMk cId="4087049921" sldId="291"/>
            <ac:spMk id="10243" creationId="{B1734330-3E84-6976-9C12-AD476D7F875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66B354-D3B1-4F80-857B-C6B61207DBAB}" type="datetimeFigureOut">
              <a:rPr lang="en-US" smtClean="0"/>
              <a:t>2/27/2026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maestro</a:t>
            </a:r>
          </a:p>
          <a:p>
            <a:pPr lvl="1"/>
            <a:r>
              <a:rPr lang="en-US"/>
              <a:t>Segundo nivel</a:t>
            </a:r>
          </a:p>
          <a:p>
            <a:pPr lvl="2"/>
            <a:r>
              <a:rPr lang="en-US"/>
              <a:t>Tercer nivel</a:t>
            </a:r>
          </a:p>
          <a:p>
            <a:pPr lvl="3"/>
            <a:r>
              <a:rPr lang="en-US"/>
              <a:t>Cuarto nivel</a:t>
            </a:r>
          </a:p>
          <a:p>
            <a:pPr lvl="4"/>
            <a:r>
              <a:rPr lang="en-US"/>
              <a:t>Quinto nivel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BE2509-9DCA-404C-9FF1-104E1173A6B7}" type="slidenum">
              <a:rPr lang="en-US" smtClean="0"/>
              <a:t>‹#›</a:t>
            </a:fld>
            <a:endParaRPr lang="en-US"/>
          </a:p>
        </p:txBody>
      </p:sp>
    </p:spTree>
    <p:extLst>
      <p:ext uri="{BB962C8B-B14F-4D97-AF65-F5344CB8AC3E}">
        <p14:creationId xmlns:p14="http://schemas.microsoft.com/office/powerpoint/2010/main" val="3714791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a:t>
            </a:r>
            <a:r>
              <a:rPr lang="en-US" dirty="0" err="1"/>
              <a:t>presentación</a:t>
            </a:r>
            <a:r>
              <a:rPr lang="en-US" dirty="0"/>
              <a:t> </a:t>
            </a:r>
            <a:r>
              <a:rPr lang="en-US" dirty="0" err="1"/>
              <a:t>ofrece</a:t>
            </a:r>
            <a:r>
              <a:rPr lang="en-US" dirty="0"/>
              <a:t> </a:t>
            </a:r>
            <a:r>
              <a:rPr lang="en-US" dirty="0" err="1"/>
              <a:t>una</a:t>
            </a:r>
            <a:r>
              <a:rPr lang="en-US" dirty="0"/>
              <a:t> </a:t>
            </a:r>
            <a:r>
              <a:rPr lang="en-US" dirty="0" err="1"/>
              <a:t>visión</a:t>
            </a:r>
            <a:r>
              <a:rPr lang="en-US" dirty="0"/>
              <a:t> general del </a:t>
            </a:r>
            <a:r>
              <a:rPr lang="en-US" dirty="0" err="1"/>
              <a:t>Monitoreo</a:t>
            </a:r>
            <a:r>
              <a:rPr lang="en-US" dirty="0"/>
              <a:t> Global del Sida. </a:t>
            </a:r>
            <a:r>
              <a:rPr lang="es-ES" dirty="0"/>
              <a:t>Se centra en medir los avances hacia los 16 objetivos principales para 2030 incluidos en la Estrategia Mundial sobre el Sida 2026-2031. Estos objetivos constituirán la base de la Declaración Política sobre el VIH y el Sida de 2026, que se presentará en la Reunión de Alto Nivel de las Naciones Unidas sobre el VIH prevista para junio de 2026.</a:t>
            </a:r>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a:t>
            </a:fld>
            <a:endParaRPr lang="en-US"/>
          </a:p>
        </p:txBody>
      </p:sp>
    </p:spTree>
    <p:extLst>
      <p:ext uri="{BB962C8B-B14F-4D97-AF65-F5344CB8AC3E}">
        <p14:creationId xmlns:p14="http://schemas.microsoft.com/office/powerpoint/2010/main" val="3879607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10</a:t>
            </a:fld>
            <a:endParaRPr lang="en-US"/>
          </a:p>
        </p:txBody>
      </p:sp>
    </p:spTree>
    <p:extLst>
      <p:ext uri="{BB962C8B-B14F-4D97-AF65-F5344CB8AC3E}">
        <p14:creationId xmlns:p14="http://schemas.microsoft.com/office/powerpoint/2010/main" val="3965090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Las comunidades y la sociedad civil desempeñan un papel importante en la respuesta al sida. El proceso de elaboración de informes se beneficia de la estrecha participación de los representantes de la comunidad y la sociedad civil, que pueden aportar información sobre el estado de la respuesta al sida, así como ayudar a identificar las barreras que impiden una prestación de servicios eficaz.</a:t>
            </a:r>
          </a:p>
        </p:txBody>
      </p:sp>
      <p:sp>
        <p:nvSpPr>
          <p:cNvPr id="4" name="Slide Number Placeholder 3"/>
          <p:cNvSpPr>
            <a:spLocks noGrp="1"/>
          </p:cNvSpPr>
          <p:nvPr>
            <p:ph type="sldNum" sz="quarter" idx="5"/>
          </p:nvPr>
        </p:nvSpPr>
        <p:spPr/>
        <p:txBody>
          <a:bodyPr/>
          <a:lstStyle/>
          <a:p>
            <a:fld id="{15BE2509-9DCA-404C-9FF1-104E1173A6B7}" type="slidenum">
              <a:rPr lang="en-US" smtClean="0"/>
              <a:t>11</a:t>
            </a:fld>
            <a:endParaRPr lang="en-US"/>
          </a:p>
        </p:txBody>
      </p:sp>
    </p:spTree>
    <p:extLst>
      <p:ext uri="{BB962C8B-B14F-4D97-AF65-F5344CB8AC3E}">
        <p14:creationId xmlns:p14="http://schemas.microsoft.com/office/powerpoint/2010/main" val="3496474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continuación le resumimos algunos recursos disponibles sobre el proceso de reportar.</a:t>
            </a:r>
          </a:p>
        </p:txBody>
      </p:sp>
      <p:sp>
        <p:nvSpPr>
          <p:cNvPr id="4" name="Slide Number Placeholder 3"/>
          <p:cNvSpPr>
            <a:spLocks noGrp="1"/>
          </p:cNvSpPr>
          <p:nvPr>
            <p:ph type="sldNum" sz="quarter" idx="5"/>
          </p:nvPr>
        </p:nvSpPr>
        <p:spPr/>
        <p:txBody>
          <a:bodyPr/>
          <a:lstStyle/>
          <a:p>
            <a:fld id="{15BE2509-9DCA-404C-9FF1-104E1173A6B7}" type="slidenum">
              <a:rPr lang="en-US" smtClean="0"/>
              <a:t>12</a:t>
            </a:fld>
            <a:endParaRPr lang="en-US"/>
          </a:p>
        </p:txBody>
      </p:sp>
    </p:spTree>
    <p:extLst>
      <p:ext uri="{BB962C8B-B14F-4D97-AF65-F5344CB8AC3E}">
        <p14:creationId xmlns:p14="http://schemas.microsoft.com/office/powerpoint/2010/main" val="3812365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Puede solicitar ayuda a las oficinas de ONUSIDA, UNICEF o la OMS presentes en su país, o enviar un correo electrónico a </a:t>
            </a:r>
            <a:r>
              <a:rPr lang="en-GB" altLang="en-US" sz="1200" dirty="0">
                <a:latin typeface="Arial" panose="020B0604020202020204" pitchFamily="34" charset="0"/>
                <a:cs typeface="Arial" panose="020B0604020202020204" pitchFamily="34" charset="0"/>
              </a:rPr>
              <a:t>AIDSreporting@unaids.org.</a:t>
            </a:r>
          </a:p>
          <a:p>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5BE2509-9DCA-404C-9FF1-104E1173A6B7}" type="slidenum">
              <a:rPr lang="en-US" smtClean="0"/>
              <a:t>13</a:t>
            </a:fld>
            <a:endParaRPr lang="en-US"/>
          </a:p>
        </p:txBody>
      </p:sp>
    </p:spTree>
    <p:extLst>
      <p:ext uri="{BB962C8B-B14F-4D97-AF65-F5344CB8AC3E}">
        <p14:creationId xmlns:p14="http://schemas.microsoft.com/office/powerpoint/2010/main" val="4096361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Los datos reportados en anteriores rondas de informes que han sido validados están disponibles en el sitio web AIDSinfo.unaids.org. </a:t>
            </a:r>
          </a:p>
        </p:txBody>
      </p:sp>
      <p:sp>
        <p:nvSpPr>
          <p:cNvPr id="4" name="Slide Number Placeholder 3"/>
          <p:cNvSpPr>
            <a:spLocks noGrp="1"/>
          </p:cNvSpPr>
          <p:nvPr>
            <p:ph type="sldNum" sz="quarter" idx="5"/>
          </p:nvPr>
        </p:nvSpPr>
        <p:spPr/>
        <p:txBody>
          <a:bodyPr/>
          <a:lstStyle/>
          <a:p>
            <a:fld id="{15BE2509-9DCA-404C-9FF1-104E1173A6B7}" type="slidenum">
              <a:rPr lang="en-US" smtClean="0"/>
              <a:t>14</a:t>
            </a:fld>
            <a:endParaRPr lang="en-US"/>
          </a:p>
        </p:txBody>
      </p:sp>
    </p:spTree>
    <p:extLst>
      <p:ext uri="{BB962C8B-B14F-4D97-AF65-F5344CB8AC3E}">
        <p14:creationId xmlns:p14="http://schemas.microsoft.com/office/powerpoint/2010/main" val="3981239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Puede consultar los datos epidemiológicos y otros indicadores desde el sitio principal; utilizando mapas, hojas de datos, gráficos o haciendo comparaciones entre países. </a:t>
            </a:r>
          </a:p>
        </p:txBody>
      </p:sp>
      <p:sp>
        <p:nvSpPr>
          <p:cNvPr id="4" name="Slide Number Placeholder 3"/>
          <p:cNvSpPr>
            <a:spLocks noGrp="1"/>
          </p:cNvSpPr>
          <p:nvPr>
            <p:ph type="sldNum" sz="quarter" idx="5"/>
          </p:nvPr>
        </p:nvSpPr>
        <p:spPr/>
        <p:txBody>
          <a:bodyPr/>
          <a:lstStyle/>
          <a:p>
            <a:fld id="{15BE2509-9DCA-404C-9FF1-104E1173A6B7}" type="slidenum">
              <a:rPr lang="en-US" smtClean="0"/>
              <a:t>15</a:t>
            </a:fld>
            <a:endParaRPr lang="en-US"/>
          </a:p>
        </p:txBody>
      </p:sp>
    </p:spTree>
    <p:extLst>
      <p:ext uri="{BB962C8B-B14F-4D97-AF65-F5344CB8AC3E}">
        <p14:creationId xmlns:p14="http://schemas.microsoft.com/office/powerpoint/2010/main" val="1552345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dirty="0"/>
              <a:t>El Atlas de </a:t>
            </a:r>
            <a:r>
              <a:rPr lang="en-US" dirty="0" err="1"/>
              <a:t>Poblaciones</a:t>
            </a:r>
            <a:r>
              <a:rPr lang="en-US" dirty="0"/>
              <a:t> Clave se centra </a:t>
            </a:r>
            <a:r>
              <a:rPr lang="en-US" dirty="0" err="1"/>
              <a:t>en</a:t>
            </a:r>
            <a:r>
              <a:rPr lang="en-US" dirty="0"/>
              <a:t> </a:t>
            </a:r>
            <a:r>
              <a:rPr lang="en-US" dirty="0" err="1"/>
              <a:t>los</a:t>
            </a:r>
            <a:r>
              <a:rPr lang="en-US" dirty="0"/>
              <a:t> </a:t>
            </a:r>
            <a:r>
              <a:rPr lang="en-US" dirty="0" err="1"/>
              <a:t>datos</a:t>
            </a:r>
            <a:r>
              <a:rPr lang="en-US" dirty="0"/>
              <a:t> de </a:t>
            </a:r>
            <a:r>
              <a:rPr lang="en-US" dirty="0" err="1"/>
              <a:t>poblaciones</a:t>
            </a:r>
            <a:r>
              <a:rPr lang="en-US" dirty="0"/>
              <a:t> clave, que </a:t>
            </a:r>
            <a:r>
              <a:rPr lang="en-US" dirty="0" err="1"/>
              <a:t>abarcan</a:t>
            </a:r>
            <a:r>
              <a:rPr lang="en-US" dirty="0"/>
              <a:t> a </a:t>
            </a:r>
            <a:r>
              <a:rPr lang="en-US" dirty="0" err="1"/>
              <a:t>profesionales</a:t>
            </a:r>
            <a:r>
              <a:rPr lang="en-US" dirty="0"/>
              <a:t> del </a:t>
            </a:r>
            <a:r>
              <a:rPr lang="en-US" dirty="0" err="1"/>
              <a:t>sexo</a:t>
            </a:r>
            <a:r>
              <a:rPr lang="en-US" dirty="0"/>
              <a:t>, hombres que </a:t>
            </a:r>
            <a:r>
              <a:rPr lang="en-US" dirty="0" err="1"/>
              <a:t>tienen</a:t>
            </a:r>
            <a:r>
              <a:rPr lang="en-US" dirty="0"/>
              <a:t> </a:t>
            </a:r>
            <a:r>
              <a:rPr lang="en-US" dirty="0" err="1"/>
              <a:t>sexo</a:t>
            </a:r>
            <a:r>
              <a:rPr lang="en-US" dirty="0"/>
              <a:t> con hombres, personas que </a:t>
            </a:r>
            <a:r>
              <a:rPr lang="en-US" dirty="0" err="1"/>
              <a:t>usan</a:t>
            </a:r>
            <a:r>
              <a:rPr lang="en-US" dirty="0"/>
              <a:t> </a:t>
            </a:r>
            <a:r>
              <a:rPr lang="en-US" dirty="0" err="1"/>
              <a:t>drogas</a:t>
            </a:r>
            <a:r>
              <a:rPr lang="en-US" dirty="0"/>
              <a:t> </a:t>
            </a:r>
            <a:r>
              <a:rPr lang="en-US" dirty="0" err="1"/>
              <a:t>inyectables</a:t>
            </a:r>
            <a:r>
              <a:rPr lang="en-US" dirty="0"/>
              <a:t>, personas </a:t>
            </a:r>
            <a:r>
              <a:rPr lang="en-US" dirty="0" err="1"/>
              <a:t>transgenero</a:t>
            </a:r>
            <a:r>
              <a:rPr lang="en-US" dirty="0"/>
              <a:t>, </a:t>
            </a:r>
            <a:r>
              <a:rPr lang="en-US" dirty="0" err="1"/>
              <a:t>prisioneros</a:t>
            </a:r>
            <a:r>
              <a:rPr lang="en-US" dirty="0"/>
              <a:t> y personas que </a:t>
            </a:r>
            <a:r>
              <a:rPr lang="en-US" dirty="0" err="1"/>
              <a:t>viven</a:t>
            </a:r>
            <a:r>
              <a:rPr lang="en-US" dirty="0"/>
              <a:t> con </a:t>
            </a:r>
            <a:r>
              <a:rPr lang="en-US" dirty="0" err="1"/>
              <a:t>el</a:t>
            </a:r>
            <a:r>
              <a:rPr lang="en-US" dirty="0"/>
              <a:t> VIH</a:t>
            </a:r>
            <a:r>
              <a:rPr lang="en-US"/>
              <a:t>. </a:t>
            </a:r>
            <a:endParaRPr lang="en-US" b="0" i="0" cap="all" dirty="0">
              <a:solidFill>
                <a:srgbClr val="212529"/>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16</a:t>
            </a:fld>
            <a:endParaRPr lang="en-US"/>
          </a:p>
        </p:txBody>
      </p:sp>
    </p:spTree>
    <p:extLst>
      <p:ext uri="{BB962C8B-B14F-4D97-AF65-F5344CB8AC3E}">
        <p14:creationId xmlns:p14="http://schemas.microsoft.com/office/powerpoint/2010/main" val="493211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a:t>
            </a:r>
            <a:r>
              <a:rPr lang="en-US" dirty="0" err="1"/>
              <a:t>cuadros</a:t>
            </a:r>
            <a:r>
              <a:rPr lang="en-US" dirty="0"/>
              <a:t> de </a:t>
            </a:r>
            <a:r>
              <a:rPr lang="en-US" dirty="0" err="1"/>
              <a:t>datos</a:t>
            </a:r>
            <a:r>
              <a:rPr lang="en-US" dirty="0"/>
              <a:t> </a:t>
            </a:r>
            <a:r>
              <a:rPr lang="en-US" dirty="0" err="1"/>
              <a:t>financieros</a:t>
            </a:r>
            <a:r>
              <a:rPr lang="en-US" dirty="0"/>
              <a:t> </a:t>
            </a:r>
            <a:r>
              <a:rPr lang="en-US" dirty="0" err="1"/>
              <a:t>incluyen</a:t>
            </a:r>
            <a:r>
              <a:rPr lang="en-US" dirty="0"/>
              <a:t> </a:t>
            </a:r>
            <a:r>
              <a:rPr lang="en-US" dirty="0" err="1"/>
              <a:t>datos</a:t>
            </a:r>
            <a:r>
              <a:rPr lang="en-US" dirty="0"/>
              <a:t> </a:t>
            </a:r>
            <a:r>
              <a:rPr lang="en-US" dirty="0" err="1"/>
              <a:t>mundiales</a:t>
            </a:r>
            <a:r>
              <a:rPr lang="en-US" dirty="0"/>
              <a:t>, </a:t>
            </a:r>
            <a:r>
              <a:rPr lang="en-US" dirty="0" err="1"/>
              <a:t>regionales</a:t>
            </a:r>
            <a:r>
              <a:rPr lang="en-US" dirty="0"/>
              <a:t> y </a:t>
            </a:r>
            <a:r>
              <a:rPr lang="en-US" dirty="0" err="1"/>
              <a:t>por</a:t>
            </a:r>
            <a:r>
              <a:rPr lang="en-US" dirty="0"/>
              <a:t> </a:t>
            </a:r>
            <a:r>
              <a:rPr lang="en-US" dirty="0" err="1"/>
              <a:t>países</a:t>
            </a:r>
            <a:r>
              <a:rPr lang="en-US" dirty="0"/>
              <a:t> </a:t>
            </a:r>
            <a:r>
              <a:rPr lang="en-US" dirty="0" err="1"/>
              <a:t>sobre</a:t>
            </a:r>
            <a:r>
              <a:rPr lang="en-US" dirty="0"/>
              <a:t> la </a:t>
            </a:r>
            <a:r>
              <a:rPr lang="en-US" dirty="0" err="1"/>
              <a:t>financiación</a:t>
            </a:r>
            <a:r>
              <a:rPr lang="en-US" dirty="0"/>
              <a:t> y </a:t>
            </a:r>
            <a:r>
              <a:rPr lang="en-US" dirty="0" err="1"/>
              <a:t>el</a:t>
            </a:r>
            <a:r>
              <a:rPr lang="en-US" dirty="0"/>
              <a:t> </a:t>
            </a:r>
            <a:r>
              <a:rPr lang="en-US" dirty="0" err="1"/>
              <a:t>gasto</a:t>
            </a:r>
            <a:r>
              <a:rPr lang="en-US" dirty="0"/>
              <a:t> de la </a:t>
            </a:r>
            <a:r>
              <a:rPr lang="en-US" dirty="0" err="1"/>
              <a:t>respuesta</a:t>
            </a:r>
            <a:r>
              <a:rPr lang="en-US" dirty="0"/>
              <a:t> al </a:t>
            </a:r>
            <a:r>
              <a:rPr lang="en-US" dirty="0" err="1"/>
              <a:t>sida</a:t>
            </a:r>
            <a:r>
              <a:rPr lang="en-US" dirty="0"/>
              <a:t>.</a:t>
            </a:r>
          </a:p>
        </p:txBody>
      </p:sp>
      <p:sp>
        <p:nvSpPr>
          <p:cNvPr id="4" name="Slide Number Placeholder 3"/>
          <p:cNvSpPr>
            <a:spLocks noGrp="1"/>
          </p:cNvSpPr>
          <p:nvPr>
            <p:ph type="sldNum" sz="quarter" idx="5"/>
          </p:nvPr>
        </p:nvSpPr>
        <p:spPr/>
        <p:txBody>
          <a:bodyPr/>
          <a:lstStyle/>
          <a:p>
            <a:fld id="{15BE2509-9DCA-404C-9FF1-104E1173A6B7}" type="slidenum">
              <a:rPr lang="en-US" smtClean="0"/>
              <a:t>17</a:t>
            </a:fld>
            <a:endParaRPr lang="en-US"/>
          </a:p>
        </p:txBody>
      </p:sp>
    </p:spTree>
    <p:extLst>
      <p:ext uri="{BB962C8B-B14F-4D97-AF65-F5344CB8AC3E}">
        <p14:creationId xmlns:p14="http://schemas.microsoft.com/office/powerpoint/2010/main" val="1435797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a:t>
            </a:r>
            <a:r>
              <a:rPr lang="en-US" dirty="0" err="1"/>
              <a:t>el</a:t>
            </a:r>
            <a:r>
              <a:rPr lang="en-US" dirty="0"/>
              <a:t> sitio </a:t>
            </a:r>
            <a:r>
              <a:rPr lang="en-US" dirty="0" err="1"/>
              <a:t>análisis</a:t>
            </a:r>
            <a:r>
              <a:rPr lang="en-US" dirty="0"/>
              <a:t> de </a:t>
            </a:r>
            <a:r>
              <a:rPr lang="en-US" dirty="0" err="1"/>
              <a:t>leyes</a:t>
            </a:r>
            <a:r>
              <a:rPr lang="en-US" dirty="0"/>
              <a:t> y </a:t>
            </a:r>
            <a:r>
              <a:rPr lang="en-US" dirty="0" err="1"/>
              <a:t>políticas</a:t>
            </a:r>
            <a:r>
              <a:rPr lang="en-US" dirty="0"/>
              <a:t> se </a:t>
            </a:r>
            <a:r>
              <a:rPr lang="en-US" dirty="0" err="1"/>
              <a:t>pueden</a:t>
            </a:r>
            <a:r>
              <a:rPr lang="en-US" dirty="0"/>
              <a:t> </a:t>
            </a:r>
            <a:r>
              <a:rPr lang="en-US" dirty="0" err="1"/>
              <a:t>consultar</a:t>
            </a:r>
            <a:r>
              <a:rPr lang="en-US" dirty="0"/>
              <a:t> </a:t>
            </a:r>
            <a:r>
              <a:rPr lang="en-US" dirty="0" err="1"/>
              <a:t>los</a:t>
            </a:r>
            <a:r>
              <a:rPr lang="en-US" dirty="0"/>
              <a:t> </a:t>
            </a:r>
            <a:r>
              <a:rPr lang="en-US" dirty="0" err="1"/>
              <a:t>datos</a:t>
            </a:r>
            <a:r>
              <a:rPr lang="en-US" dirty="0"/>
              <a:t> </a:t>
            </a:r>
            <a:r>
              <a:rPr lang="en-US" dirty="0" err="1"/>
              <a:t>sobre</a:t>
            </a:r>
            <a:r>
              <a:rPr lang="en-US" dirty="0"/>
              <a:t> </a:t>
            </a:r>
            <a:r>
              <a:rPr lang="en-US" dirty="0" err="1"/>
              <a:t>políticas</a:t>
            </a:r>
            <a:r>
              <a:rPr lang="en-US" dirty="0"/>
              <a:t> y </a:t>
            </a:r>
            <a:r>
              <a:rPr lang="en-US" dirty="0" err="1"/>
              <a:t>leyes</a:t>
            </a:r>
            <a:r>
              <a:rPr lang="en-US" dirty="0"/>
              <a:t> </a:t>
            </a:r>
            <a:r>
              <a:rPr lang="en-US" dirty="0" err="1"/>
              <a:t>reportados</a:t>
            </a:r>
            <a:r>
              <a:rPr lang="en-US" dirty="0"/>
              <a:t> a </a:t>
            </a:r>
            <a:r>
              <a:rPr lang="en-US" dirty="0" err="1"/>
              <a:t>través</a:t>
            </a:r>
            <a:r>
              <a:rPr lang="en-US" dirty="0"/>
              <a:t> del ICPN y </a:t>
            </a:r>
            <a:r>
              <a:rPr lang="en-US" dirty="0" err="1"/>
              <a:t>recopilados</a:t>
            </a:r>
            <a:r>
              <a:rPr lang="en-US" dirty="0"/>
              <a:t> </a:t>
            </a:r>
            <a:r>
              <a:rPr lang="en-US" dirty="0" err="1"/>
              <a:t>por</a:t>
            </a:r>
            <a:r>
              <a:rPr lang="en-US" dirty="0"/>
              <a:t> ONUSIDA a </a:t>
            </a:r>
            <a:r>
              <a:rPr lang="en-US" dirty="0" err="1"/>
              <a:t>partir</a:t>
            </a:r>
            <a:r>
              <a:rPr lang="en-US" dirty="0"/>
              <a:t> de </a:t>
            </a:r>
            <a:r>
              <a:rPr lang="en-US" dirty="0" err="1"/>
              <a:t>otras</a:t>
            </a:r>
            <a:r>
              <a:rPr lang="en-US" dirty="0"/>
              <a:t> </a:t>
            </a:r>
            <a:r>
              <a:rPr lang="en-US" dirty="0" err="1"/>
              <a:t>fuentes</a:t>
            </a:r>
            <a:r>
              <a:rPr lang="en-US" dirty="0"/>
              <a:t>, </a:t>
            </a:r>
            <a:r>
              <a:rPr lang="en-US" dirty="0" err="1"/>
              <a:t>incluidos</a:t>
            </a:r>
            <a:r>
              <a:rPr lang="en-US" dirty="0"/>
              <a:t> </a:t>
            </a:r>
            <a:r>
              <a:rPr lang="en-US" dirty="0" err="1"/>
              <a:t>documentos</a:t>
            </a:r>
            <a:r>
              <a:rPr lang="en-US" dirty="0"/>
              <a:t> </a:t>
            </a:r>
            <a:r>
              <a:rPr lang="en-US" dirty="0" err="1"/>
              <a:t>nacionales</a:t>
            </a:r>
            <a:r>
              <a:rPr lang="en-US" dirty="0"/>
              <a:t> y </a:t>
            </a:r>
            <a:r>
              <a:rPr lang="en-US" dirty="0" err="1"/>
              <a:t>otras</a:t>
            </a:r>
            <a:r>
              <a:rPr lang="en-US" dirty="0"/>
              <a:t> bases de </a:t>
            </a:r>
            <a:r>
              <a:rPr lang="en-US" dirty="0" err="1"/>
              <a:t>datos</a:t>
            </a:r>
            <a:r>
              <a:rPr lang="en-US" dirty="0"/>
              <a:t> </a:t>
            </a:r>
            <a:r>
              <a:rPr lang="en-US" dirty="0" err="1"/>
              <a:t>mundiales</a:t>
            </a:r>
            <a:r>
              <a:rPr lang="en-US" dirty="0"/>
              <a:t>. Los </a:t>
            </a:r>
            <a:r>
              <a:rPr lang="en-US" dirty="0" err="1"/>
              <a:t>datos</a:t>
            </a:r>
            <a:r>
              <a:rPr lang="en-US" dirty="0"/>
              <a:t> </a:t>
            </a:r>
            <a:r>
              <a:rPr lang="en-US" dirty="0" err="1"/>
              <a:t>pueden</a:t>
            </a:r>
            <a:r>
              <a:rPr lang="en-US" dirty="0"/>
              <a:t> </a:t>
            </a:r>
            <a:r>
              <a:rPr lang="en-US" dirty="0" err="1"/>
              <a:t>buscarse</a:t>
            </a:r>
            <a:r>
              <a:rPr lang="en-US" dirty="0"/>
              <a:t> </a:t>
            </a:r>
            <a:r>
              <a:rPr lang="en-US" dirty="0" err="1"/>
              <a:t>por</a:t>
            </a:r>
            <a:r>
              <a:rPr lang="en-US" dirty="0"/>
              <a:t> regiones o </a:t>
            </a:r>
            <a:r>
              <a:rPr lang="en-US" dirty="0" err="1"/>
              <a:t>países</a:t>
            </a:r>
            <a:r>
              <a:rPr lang="en-US" dirty="0"/>
              <a:t> </a:t>
            </a:r>
            <a:r>
              <a:rPr lang="en-US" dirty="0" err="1"/>
              <a:t>específicos</a:t>
            </a:r>
            <a:r>
              <a:rPr lang="en-US" dirty="0"/>
              <a:t>, </a:t>
            </a:r>
            <a:r>
              <a:rPr lang="en-US" dirty="0" err="1"/>
              <a:t>por</a:t>
            </a:r>
            <a:r>
              <a:rPr lang="en-US" dirty="0"/>
              <a:t> </a:t>
            </a:r>
            <a:r>
              <a:rPr lang="en-US" dirty="0" err="1"/>
              <a:t>temas</a:t>
            </a:r>
            <a:r>
              <a:rPr lang="en-US" dirty="0"/>
              <a:t> y preguntas, y </a:t>
            </a:r>
            <a:r>
              <a:rPr lang="en-US" dirty="0" err="1"/>
              <a:t>pueden</a:t>
            </a:r>
            <a:r>
              <a:rPr lang="en-US" dirty="0"/>
              <a:t> </a:t>
            </a:r>
            <a:r>
              <a:rPr lang="en-US" dirty="0" err="1"/>
              <a:t>visualizarse</a:t>
            </a:r>
            <a:r>
              <a:rPr lang="en-US" dirty="0"/>
              <a:t> </a:t>
            </a:r>
            <a:r>
              <a:rPr lang="en-US" dirty="0" err="1"/>
              <a:t>en</a:t>
            </a:r>
            <a:r>
              <a:rPr lang="en-US" dirty="0"/>
              <a:t> </a:t>
            </a:r>
            <a:r>
              <a:rPr lang="en-US" dirty="0" err="1"/>
              <a:t>tablas</a:t>
            </a:r>
            <a:r>
              <a:rPr lang="en-US" dirty="0"/>
              <a:t>, </a:t>
            </a:r>
            <a:r>
              <a:rPr lang="en-US" dirty="0" err="1"/>
              <a:t>gráficos</a:t>
            </a:r>
            <a:r>
              <a:rPr lang="en-US" dirty="0"/>
              <a:t> o </a:t>
            </a:r>
            <a:r>
              <a:rPr lang="en-US" dirty="0" err="1"/>
              <a:t>mapas</a:t>
            </a:r>
            <a:r>
              <a:rPr lang="en-US" dirty="0"/>
              <a:t>. </a:t>
            </a:r>
          </a:p>
        </p:txBody>
      </p:sp>
      <p:sp>
        <p:nvSpPr>
          <p:cNvPr id="4" name="Slide Number Placeholder 3"/>
          <p:cNvSpPr>
            <a:spLocks noGrp="1"/>
          </p:cNvSpPr>
          <p:nvPr>
            <p:ph type="sldNum" sz="quarter" idx="5"/>
          </p:nvPr>
        </p:nvSpPr>
        <p:spPr/>
        <p:txBody>
          <a:bodyPr/>
          <a:lstStyle/>
          <a:p>
            <a:fld id="{15BE2509-9DCA-404C-9FF1-104E1173A6B7}" type="slidenum">
              <a:rPr lang="en-US" smtClean="0"/>
              <a:t>18</a:t>
            </a:fld>
            <a:endParaRPr lang="en-US"/>
          </a:p>
        </p:txBody>
      </p:sp>
    </p:spTree>
    <p:extLst>
      <p:ext uri="{BB962C8B-B14F-4D97-AF65-F5344CB8AC3E}">
        <p14:creationId xmlns:p14="http://schemas.microsoft.com/office/powerpoint/2010/main" val="2160045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a:t>
            </a:r>
            <a:r>
              <a:rPr lang="en-US" dirty="0" err="1"/>
              <a:t>Monitoreo</a:t>
            </a:r>
            <a:r>
              <a:rPr lang="en-US" dirty="0"/>
              <a:t> Global del </a:t>
            </a:r>
            <a:r>
              <a:rPr lang="en-US" dirty="0" err="1"/>
              <a:t>Sida</a:t>
            </a:r>
            <a:r>
              <a:rPr lang="en-US" dirty="0"/>
              <a:t> </a:t>
            </a:r>
            <a:r>
              <a:rPr lang="en-US" dirty="0" err="1"/>
              <a:t>incluye</a:t>
            </a:r>
            <a:r>
              <a:rPr lang="en-US" dirty="0"/>
              <a:t> </a:t>
            </a:r>
            <a:r>
              <a:rPr lang="en-US" dirty="0" err="1"/>
              <a:t>varios</a:t>
            </a:r>
            <a:r>
              <a:rPr lang="en-US" dirty="0"/>
              <a:t> </a:t>
            </a:r>
            <a:r>
              <a:rPr lang="en-US" dirty="0" err="1"/>
              <a:t>componentes</a:t>
            </a:r>
            <a:r>
              <a:rPr lang="en-US" dirty="0"/>
              <a:t>.</a:t>
            </a:r>
          </a:p>
        </p:txBody>
      </p:sp>
      <p:sp>
        <p:nvSpPr>
          <p:cNvPr id="4" name="Slide Number Placeholder 3"/>
          <p:cNvSpPr>
            <a:spLocks noGrp="1"/>
          </p:cNvSpPr>
          <p:nvPr>
            <p:ph type="sldNum" sz="quarter" idx="5"/>
          </p:nvPr>
        </p:nvSpPr>
        <p:spPr/>
        <p:txBody>
          <a:bodyPr/>
          <a:lstStyle/>
          <a:p>
            <a:fld id="{15BE2509-9DCA-404C-9FF1-104E1173A6B7}" type="slidenum">
              <a:rPr lang="en-US" smtClean="0"/>
              <a:t>2</a:t>
            </a:fld>
            <a:endParaRPr lang="en-US"/>
          </a:p>
        </p:txBody>
      </p:sp>
    </p:spTree>
    <p:extLst>
      <p:ext uri="{BB962C8B-B14F-4D97-AF65-F5344CB8AC3E}">
        <p14:creationId xmlns:p14="http://schemas.microsoft.com/office/powerpoint/2010/main" val="1796872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 65 </a:t>
            </a:r>
            <a:r>
              <a:rPr lang="en-US" dirty="0" err="1"/>
              <a:t>indicadores</a:t>
            </a:r>
            <a:r>
              <a:rPr lang="en-US" dirty="0"/>
              <a:t> </a:t>
            </a:r>
            <a:r>
              <a:rPr lang="en-US" dirty="0" err="1"/>
              <a:t>cuantitativos</a:t>
            </a:r>
            <a:r>
              <a:rPr lang="en-US" dirty="0"/>
              <a:t>. Se </a:t>
            </a:r>
            <a:r>
              <a:rPr lang="en-US" dirty="0" err="1"/>
              <a:t>pide</a:t>
            </a:r>
            <a:r>
              <a:rPr lang="en-US" dirty="0"/>
              <a:t> a </a:t>
            </a:r>
            <a:r>
              <a:rPr lang="en-US" dirty="0" err="1"/>
              <a:t>los</a:t>
            </a:r>
            <a:r>
              <a:rPr lang="en-US" dirty="0"/>
              <a:t> </a:t>
            </a:r>
            <a:r>
              <a:rPr lang="en-US" dirty="0" err="1"/>
              <a:t>países</a:t>
            </a:r>
            <a:r>
              <a:rPr lang="en-US" dirty="0"/>
              <a:t> </a:t>
            </a:r>
            <a:r>
              <a:rPr lang="en-US" dirty="0" err="1"/>
              <a:t>indicar</a:t>
            </a:r>
            <a:r>
              <a:rPr lang="en-US" dirty="0"/>
              <a:t> </a:t>
            </a:r>
            <a:r>
              <a:rPr lang="en-US" dirty="0" err="1"/>
              <a:t>cuales</a:t>
            </a:r>
            <a:r>
              <a:rPr lang="en-US" dirty="0"/>
              <a:t> </a:t>
            </a:r>
            <a:r>
              <a:rPr lang="en-US" dirty="0" err="1"/>
              <a:t>indicadores</a:t>
            </a:r>
            <a:r>
              <a:rPr lang="en-US" dirty="0"/>
              <a:t> son relevantes para su respuesta al sida, y si disponen de </a:t>
            </a:r>
            <a:r>
              <a:rPr lang="en-US" dirty="0" err="1"/>
              <a:t>nuevos</a:t>
            </a:r>
            <a:r>
              <a:rPr lang="en-US" dirty="0"/>
              <a:t> </a:t>
            </a:r>
            <a:r>
              <a:rPr lang="en-US" dirty="0" err="1"/>
              <a:t>datos</a:t>
            </a:r>
            <a:r>
              <a:rPr lang="en-US" dirty="0"/>
              <a:t> para </a:t>
            </a:r>
            <a:r>
              <a:rPr lang="en-US" dirty="0" err="1"/>
              <a:t>estos</a:t>
            </a:r>
            <a:r>
              <a:rPr lang="en-US" dirty="0"/>
              <a:t>. </a:t>
            </a:r>
          </a:p>
          <a:p>
            <a:endParaRPr lang="en-US" dirty="0"/>
          </a:p>
          <a:p>
            <a:r>
              <a:rPr lang="en-US" dirty="0"/>
              <a:t>Además de los indicadores, la plataforma de presentación de informes incluye un cuestionario sobre leyes y políticas llamado Instrumento de Compromisos y </a:t>
            </a:r>
            <a:r>
              <a:rPr lang="en-US" dirty="0" err="1"/>
              <a:t>Políticas</a:t>
            </a:r>
            <a:r>
              <a:rPr lang="en-US" dirty="0"/>
              <a:t> Nacionales. En 2026 se </a:t>
            </a:r>
            <a:r>
              <a:rPr lang="en-US" dirty="0" err="1"/>
              <a:t>incluye</a:t>
            </a:r>
            <a:r>
              <a:rPr lang="en-US" dirty="0"/>
              <a:t> </a:t>
            </a:r>
            <a:r>
              <a:rPr lang="en-US" dirty="0" err="1"/>
              <a:t>en</a:t>
            </a:r>
            <a:r>
              <a:rPr lang="en-US" dirty="0"/>
              <a:t> GAM </a:t>
            </a:r>
            <a:r>
              <a:rPr lang="en-US" dirty="0" err="1"/>
              <a:t>el</a:t>
            </a:r>
            <a:r>
              <a:rPr lang="en-US" dirty="0"/>
              <a:t> </a:t>
            </a:r>
            <a:r>
              <a:rPr lang="en-US" dirty="0" err="1"/>
              <a:t>cuestionario</a:t>
            </a:r>
            <a:r>
              <a:rPr lang="en-US" dirty="0"/>
              <a:t> </a:t>
            </a:r>
            <a:r>
              <a:rPr lang="en-US" dirty="0" err="1"/>
              <a:t>completo</a:t>
            </a:r>
            <a:r>
              <a:rPr lang="en-US" dirty="0"/>
              <a:t>, </a:t>
            </a:r>
            <a:r>
              <a:rPr lang="en-US" dirty="0" err="1"/>
              <a:t>que</a:t>
            </a:r>
            <a:r>
              <a:rPr lang="en-US" dirty="0"/>
              <a:t> se </a:t>
            </a:r>
            <a:r>
              <a:rPr lang="en-US" dirty="0" err="1"/>
              <a:t>incluye</a:t>
            </a:r>
            <a:r>
              <a:rPr lang="en-US" dirty="0"/>
              <a:t> </a:t>
            </a:r>
            <a:r>
              <a:rPr lang="en-US" dirty="0" err="1"/>
              <a:t>en</a:t>
            </a:r>
            <a:r>
              <a:rPr lang="en-US" dirty="0"/>
              <a:t> GAM </a:t>
            </a:r>
            <a:r>
              <a:rPr lang="en-US" dirty="0" err="1"/>
              <a:t>cada</a:t>
            </a:r>
            <a:r>
              <a:rPr lang="en-US" dirty="0"/>
              <a:t> dos </a:t>
            </a:r>
            <a:r>
              <a:rPr lang="en-US" dirty="0" err="1"/>
              <a:t>años</a:t>
            </a:r>
            <a:r>
              <a:rPr lang="en-US" dirty="0"/>
              <a:t>. </a:t>
            </a:r>
            <a:r>
              <a:rPr lang="en-US" dirty="0" err="1"/>
              <a:t>Consiste</a:t>
            </a:r>
            <a:r>
              <a:rPr lang="en-US" dirty="0"/>
              <a:t> de dos partes, la </a:t>
            </a:r>
            <a:r>
              <a:rPr lang="en-US" dirty="0" err="1"/>
              <a:t>Parte</a:t>
            </a:r>
            <a:r>
              <a:rPr lang="en-US" dirty="0"/>
              <a:t> A </a:t>
            </a:r>
            <a:r>
              <a:rPr lang="en-US" dirty="0" err="1"/>
              <a:t>a</a:t>
            </a:r>
            <a:r>
              <a:rPr lang="en-US" dirty="0"/>
              <a:t> ser </a:t>
            </a:r>
            <a:r>
              <a:rPr lang="en-US" dirty="0" err="1"/>
              <a:t>completada</a:t>
            </a:r>
            <a:r>
              <a:rPr lang="en-US" dirty="0"/>
              <a:t> </a:t>
            </a:r>
            <a:r>
              <a:rPr lang="en-US" dirty="0" err="1"/>
              <a:t>por</a:t>
            </a:r>
            <a:r>
              <a:rPr lang="en-US" dirty="0"/>
              <a:t> </a:t>
            </a:r>
            <a:r>
              <a:rPr lang="en-US" dirty="0" err="1"/>
              <a:t>el</a:t>
            </a:r>
            <a:r>
              <a:rPr lang="en-US" dirty="0"/>
              <a:t> </a:t>
            </a:r>
            <a:r>
              <a:rPr lang="en-US" dirty="0" err="1"/>
              <a:t>gobierno</a:t>
            </a:r>
            <a:r>
              <a:rPr lang="en-US" dirty="0"/>
              <a:t> y la </a:t>
            </a:r>
            <a:r>
              <a:rPr lang="en-US" dirty="0" err="1"/>
              <a:t>Parte</a:t>
            </a:r>
            <a:r>
              <a:rPr lang="en-US" dirty="0"/>
              <a:t> B a ser </a:t>
            </a:r>
            <a:r>
              <a:rPr lang="en-US" dirty="0" err="1"/>
              <a:t>completado</a:t>
            </a:r>
            <a:r>
              <a:rPr lang="en-US" dirty="0"/>
              <a:t> </a:t>
            </a:r>
            <a:r>
              <a:rPr lang="en-US" dirty="0" err="1"/>
              <a:t>por</a:t>
            </a:r>
            <a:r>
              <a:rPr lang="en-US" dirty="0"/>
              <a:t> </a:t>
            </a:r>
            <a:r>
              <a:rPr lang="en-US" dirty="0" err="1"/>
              <a:t>sociedad</a:t>
            </a:r>
            <a:r>
              <a:rPr lang="en-US" dirty="0"/>
              <a:t> civil y comunidades. </a:t>
            </a:r>
          </a:p>
          <a:p>
            <a:endParaRPr lang="en-US" dirty="0"/>
          </a:p>
          <a:p>
            <a:r>
              <a:rPr lang="en-US" dirty="0"/>
              <a:t>En 2026 se introduce </a:t>
            </a:r>
            <a:r>
              <a:rPr lang="en-US" dirty="0" err="1"/>
              <a:t>una</a:t>
            </a:r>
            <a:r>
              <a:rPr lang="en-US" dirty="0"/>
              <a:t> </a:t>
            </a:r>
            <a:r>
              <a:rPr lang="en-US" dirty="0" err="1"/>
              <a:t>nueva</a:t>
            </a:r>
            <a:r>
              <a:rPr lang="en-US" dirty="0"/>
              <a:t> </a:t>
            </a:r>
            <a:r>
              <a:rPr lang="es-ES" dirty="0"/>
              <a:t>sección en la herramienta de reporte en línea para que los países reporten datos de monitoreo comunitario relacionados con la calidad de los servicios relacionados con el VIH, el estigma y la discriminación experimentados en los entornos de salud, y las experiencias de las mujeres que viven con el VIH.</a:t>
            </a:r>
            <a:endParaRPr lang="en-US" dirty="0"/>
          </a:p>
          <a:p>
            <a:endParaRPr lang="en-US" dirty="0"/>
          </a:p>
          <a:p>
            <a:r>
              <a:rPr lang="en-US" dirty="0"/>
              <a:t>La plataforma de presentación de informes también apoya la redacción de un informe narrativo, en forma de resúmenes </a:t>
            </a:r>
            <a:r>
              <a:rPr lang="en-US" dirty="0" err="1"/>
              <a:t>por</a:t>
            </a:r>
            <a:r>
              <a:rPr lang="en-US" dirty="0"/>
              <a:t> </a:t>
            </a:r>
            <a:r>
              <a:rPr lang="en-US" dirty="0" err="1"/>
              <a:t>áreas</a:t>
            </a:r>
            <a:r>
              <a:rPr lang="en-US" dirty="0"/>
              <a:t> meta </a:t>
            </a:r>
            <a:r>
              <a:rPr lang="en-US" dirty="0" err="1"/>
              <a:t>en</a:t>
            </a:r>
            <a:r>
              <a:rPr lang="en-US" dirty="0"/>
              <a:t> la </a:t>
            </a:r>
            <a:r>
              <a:rPr lang="en-US" dirty="0" err="1"/>
              <a:t>Estrategia</a:t>
            </a:r>
            <a:r>
              <a:rPr lang="en-US" dirty="0"/>
              <a:t> Global </a:t>
            </a:r>
            <a:r>
              <a:rPr lang="en-US" dirty="0" err="1"/>
              <a:t>sobre</a:t>
            </a:r>
            <a:r>
              <a:rPr lang="en-US" dirty="0"/>
              <a:t> </a:t>
            </a:r>
            <a:r>
              <a:rPr lang="en-US" dirty="0" err="1"/>
              <a:t>sida</a:t>
            </a:r>
            <a:r>
              <a:rPr lang="en-US" dirty="0"/>
              <a:t> 2026-2031. Los resúmenes narrativos pueden ayudar a documentar las principales observaciones sobre la respuesta al sida y las acciones necesarias para acelerar los avances.</a:t>
            </a:r>
          </a:p>
          <a:p>
            <a:endParaRPr lang="en-US" dirty="0"/>
          </a:p>
          <a:p>
            <a:r>
              <a:rPr lang="en-US" dirty="0"/>
              <a:t>La encuesta sobre medicamentos y </a:t>
            </a:r>
            <a:r>
              <a:rPr lang="en-US" dirty="0" err="1"/>
              <a:t>diagnóstico</a:t>
            </a:r>
            <a:r>
              <a:rPr lang="en-US" dirty="0"/>
              <a:t> del sida se realiza en colaboración con la OMS y es una herramienta importante para </a:t>
            </a:r>
            <a:r>
              <a:rPr lang="en-US" dirty="0" err="1"/>
              <a:t>verificar</a:t>
            </a:r>
            <a:r>
              <a:rPr lang="en-US" dirty="0"/>
              <a:t> si el </a:t>
            </a:r>
            <a:r>
              <a:rPr lang="en-US" dirty="0" err="1"/>
              <a:t>sistema</a:t>
            </a:r>
            <a:r>
              <a:rPr lang="en-US" dirty="0"/>
              <a:t> de </a:t>
            </a:r>
            <a:r>
              <a:rPr lang="en-US" dirty="0" err="1"/>
              <a:t>salud</a:t>
            </a:r>
            <a:r>
              <a:rPr lang="en-US" dirty="0"/>
              <a:t> está equipando la respuesta adecuadamente.</a:t>
            </a:r>
          </a:p>
        </p:txBody>
      </p:sp>
      <p:sp>
        <p:nvSpPr>
          <p:cNvPr id="4" name="Slide Number Placeholder 3"/>
          <p:cNvSpPr>
            <a:spLocks noGrp="1"/>
          </p:cNvSpPr>
          <p:nvPr>
            <p:ph type="sldNum" sz="quarter" idx="5"/>
          </p:nvPr>
        </p:nvSpPr>
        <p:spPr/>
        <p:txBody>
          <a:bodyPr/>
          <a:lstStyle/>
          <a:p>
            <a:fld id="{15BE2509-9DCA-404C-9FF1-104E1173A6B7}" type="slidenum">
              <a:rPr lang="en-US" smtClean="0"/>
              <a:t>3</a:t>
            </a:fld>
            <a:endParaRPr lang="en-US"/>
          </a:p>
        </p:txBody>
      </p:sp>
    </p:spTree>
    <p:extLst>
      <p:ext uri="{BB962C8B-B14F-4D97-AF65-F5344CB8AC3E}">
        <p14:creationId xmlns:p14="http://schemas.microsoft.com/office/powerpoint/2010/main" val="2797098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estructura del Monitoreo Global del SIDA se ha modificado desde la ronda de informes de 2025 para alinearse con los 16 objetivos principales para 2030 incluidos en la Estrategia Global sobre el SIDA 2026-2031. Se han realizado algunas revisiones a las definiciones de los indicadores existentes.</a:t>
            </a:r>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4</a:t>
            </a:fld>
            <a:endParaRPr lang="en-US"/>
          </a:p>
        </p:txBody>
      </p:sp>
    </p:spTree>
    <p:extLst>
      <p:ext uri="{BB962C8B-B14F-4D97-AF65-F5344CB8AC3E}">
        <p14:creationId xmlns:p14="http://schemas.microsoft.com/office/powerpoint/2010/main" val="1806643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5</a:t>
            </a:fld>
            <a:endParaRPr lang="en-US"/>
          </a:p>
        </p:txBody>
      </p:sp>
    </p:spTree>
    <p:extLst>
      <p:ext uri="{BB962C8B-B14F-4D97-AF65-F5344CB8AC3E}">
        <p14:creationId xmlns:p14="http://schemas.microsoft.com/office/powerpoint/2010/main" val="2821576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0310E-DF56-48E1-41CC-E41036C9F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2D69D0-2E4F-824F-FCF3-3A5972D633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B20107-1314-260F-D4D3-708F776A39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18A4C2-FDE7-1CF5-FF69-DEF04A35A71B}"/>
              </a:ext>
            </a:extLst>
          </p:cNvPr>
          <p:cNvSpPr>
            <a:spLocks noGrp="1"/>
          </p:cNvSpPr>
          <p:nvPr>
            <p:ph type="sldNum" sz="quarter" idx="5"/>
          </p:nvPr>
        </p:nvSpPr>
        <p:spPr/>
        <p:txBody>
          <a:bodyPr/>
          <a:lstStyle/>
          <a:p>
            <a:fld id="{15BE2509-9DCA-404C-9FF1-104E1173A6B7}" type="slidenum">
              <a:rPr lang="en-US" smtClean="0"/>
              <a:t>6</a:t>
            </a:fld>
            <a:endParaRPr lang="en-US"/>
          </a:p>
        </p:txBody>
      </p:sp>
    </p:spTree>
    <p:extLst>
      <p:ext uri="{BB962C8B-B14F-4D97-AF65-F5344CB8AC3E}">
        <p14:creationId xmlns:p14="http://schemas.microsoft.com/office/powerpoint/2010/main" val="4152134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BE2509-9DCA-404C-9FF1-104E1173A6B7}" type="slidenum">
              <a:rPr lang="en-US" smtClean="0"/>
              <a:t>7</a:t>
            </a:fld>
            <a:endParaRPr lang="en-US"/>
          </a:p>
        </p:txBody>
      </p:sp>
    </p:spTree>
    <p:extLst>
      <p:ext uri="{BB962C8B-B14F-4D97-AF65-F5344CB8AC3E}">
        <p14:creationId xmlns:p14="http://schemas.microsoft.com/office/powerpoint/2010/main" val="110153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las </a:t>
            </a:r>
            <a:r>
              <a:rPr lang="en-US" dirty="0" err="1"/>
              <a:t>siguientes</a:t>
            </a:r>
            <a:r>
              <a:rPr lang="en-US" dirty="0"/>
              <a:t> </a:t>
            </a:r>
            <a:r>
              <a:rPr lang="en-US" dirty="0" err="1"/>
              <a:t>diapositivas</a:t>
            </a:r>
            <a:r>
              <a:rPr lang="en-US" dirty="0"/>
              <a:t> </a:t>
            </a:r>
            <a:r>
              <a:rPr lang="en-US" dirty="0" err="1"/>
              <a:t>ilustramos</a:t>
            </a:r>
            <a:r>
              <a:rPr lang="en-US" dirty="0"/>
              <a:t> </a:t>
            </a:r>
            <a:r>
              <a:rPr lang="en-US" dirty="0" err="1"/>
              <a:t>los</a:t>
            </a:r>
            <a:r>
              <a:rPr lang="en-US" dirty="0"/>
              <a:t> pasos </a:t>
            </a:r>
            <a:r>
              <a:rPr lang="en-US" dirty="0" err="1"/>
              <a:t>recomendados</a:t>
            </a:r>
            <a:r>
              <a:rPr lang="en-US" dirty="0"/>
              <a:t> para </a:t>
            </a:r>
            <a:r>
              <a:rPr lang="en-US" dirty="0" err="1"/>
              <a:t>llevar</a:t>
            </a:r>
            <a:r>
              <a:rPr lang="en-US" dirty="0"/>
              <a:t> a </a:t>
            </a:r>
            <a:r>
              <a:rPr lang="en-US" dirty="0" err="1"/>
              <a:t>cabo</a:t>
            </a:r>
            <a:r>
              <a:rPr lang="en-US" dirty="0"/>
              <a:t> </a:t>
            </a:r>
            <a:r>
              <a:rPr lang="en-US" dirty="0" err="1"/>
              <a:t>el</a:t>
            </a:r>
            <a:r>
              <a:rPr lang="en-US" dirty="0"/>
              <a:t> </a:t>
            </a:r>
            <a:r>
              <a:rPr lang="en-US" dirty="0" err="1"/>
              <a:t>informe</a:t>
            </a:r>
            <a:r>
              <a:rPr lang="en-US" dirty="0"/>
              <a:t> </a:t>
            </a:r>
            <a:r>
              <a:rPr lang="en-US" dirty="0" err="1"/>
              <a:t>nacional</a:t>
            </a:r>
            <a:r>
              <a:rPr lang="en-US" dirty="0"/>
              <a:t> </a:t>
            </a:r>
            <a:r>
              <a:rPr lang="en-US" dirty="0" err="1"/>
              <a:t>anual</a:t>
            </a:r>
            <a:r>
              <a:rPr lang="en-US" dirty="0"/>
              <a:t> </a:t>
            </a:r>
            <a:r>
              <a:rPr lang="en-US" dirty="0" err="1"/>
              <a:t>sobre</a:t>
            </a:r>
            <a:r>
              <a:rPr lang="en-US" dirty="0"/>
              <a:t> </a:t>
            </a:r>
            <a:r>
              <a:rPr lang="en-US" dirty="0" err="1"/>
              <a:t>el</a:t>
            </a:r>
            <a:r>
              <a:rPr lang="en-US" dirty="0"/>
              <a:t> SIDA, </a:t>
            </a:r>
            <a:r>
              <a:rPr lang="en-US" dirty="0" err="1"/>
              <a:t>dividiéndolo</a:t>
            </a:r>
            <a:r>
              <a:rPr lang="en-US" dirty="0"/>
              <a:t> </a:t>
            </a:r>
            <a:r>
              <a:rPr lang="en-US" dirty="0" err="1"/>
              <a:t>en</a:t>
            </a:r>
            <a:r>
              <a:rPr lang="en-US" dirty="0"/>
              <a:t> </a:t>
            </a:r>
            <a:r>
              <a:rPr lang="en-US" dirty="0" err="1"/>
              <a:t>tres</a:t>
            </a:r>
            <a:r>
              <a:rPr lang="en-US" dirty="0"/>
              <a:t> </a:t>
            </a:r>
            <a:r>
              <a:rPr lang="en-US" dirty="0" err="1"/>
              <a:t>fases</a:t>
            </a:r>
            <a:r>
              <a:rPr lang="en-US" dirty="0"/>
              <a:t>: 1) la </a:t>
            </a:r>
            <a:r>
              <a:rPr lang="en-US" dirty="0" err="1"/>
              <a:t>preparación</a:t>
            </a:r>
            <a:r>
              <a:rPr lang="en-US" dirty="0"/>
              <a:t>; 2) </a:t>
            </a:r>
            <a:r>
              <a:rPr lang="en-US" dirty="0" err="1"/>
              <a:t>el</a:t>
            </a:r>
            <a:r>
              <a:rPr lang="en-US" dirty="0"/>
              <a:t> </a:t>
            </a:r>
            <a:r>
              <a:rPr lang="en-US" dirty="0" err="1"/>
              <a:t>informe</a:t>
            </a:r>
            <a:r>
              <a:rPr lang="en-US" dirty="0"/>
              <a:t>; y 3) </a:t>
            </a:r>
            <a:r>
              <a:rPr lang="en-US" dirty="0" err="1"/>
              <a:t>el</a:t>
            </a:r>
            <a:r>
              <a:rPr lang="en-US" dirty="0"/>
              <a:t> </a:t>
            </a:r>
            <a:r>
              <a:rPr lang="en-US" dirty="0" err="1"/>
              <a:t>seguimiento</a:t>
            </a:r>
            <a:r>
              <a:rPr lang="en-US" dirty="0"/>
              <a:t>.</a:t>
            </a:r>
          </a:p>
        </p:txBody>
      </p:sp>
      <p:sp>
        <p:nvSpPr>
          <p:cNvPr id="4" name="Slide Number Placeholder 3"/>
          <p:cNvSpPr>
            <a:spLocks noGrp="1"/>
          </p:cNvSpPr>
          <p:nvPr>
            <p:ph type="sldNum" sz="quarter" idx="5"/>
          </p:nvPr>
        </p:nvSpPr>
        <p:spPr/>
        <p:txBody>
          <a:bodyPr/>
          <a:lstStyle/>
          <a:p>
            <a:fld id="{15BE2509-9DCA-404C-9FF1-104E1173A6B7}" type="slidenum">
              <a:rPr lang="en-US" smtClean="0"/>
              <a:t>8</a:t>
            </a:fld>
            <a:endParaRPr lang="en-US"/>
          </a:p>
        </p:txBody>
      </p:sp>
    </p:spTree>
    <p:extLst>
      <p:ext uri="{BB962C8B-B14F-4D97-AF65-F5344CB8AC3E}">
        <p14:creationId xmlns:p14="http://schemas.microsoft.com/office/powerpoint/2010/main" val="2030411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2800" dirty="0"/>
              <a:t>En la fase de preparación, de diciembre a marzo, el relator nacional recibe un mensaje de confirmación de ONUSIDA sobre el proceso de reporte.</a:t>
            </a:r>
            <a:br>
              <a:rPr lang="es-ES" sz="2800" dirty="0"/>
            </a:br>
            <a:endParaRPr lang="es-ES" sz="2800" dirty="0"/>
          </a:p>
          <a:p>
            <a:r>
              <a:rPr lang="es-ES" sz="2800" dirty="0"/>
              <a:t>Los pasos preparatorios se describen en las directrices. Incluyen la identificación de los indicadores y las fuentes de datos, los recursos humanos y la garantía de la participación en el proceso de las principales contrapartes, como las autoridades gubernamentales y los líderes de la sociedad civil y el equipo de estimaciones del VIH.</a:t>
            </a:r>
            <a:br>
              <a:rPr lang="es-ES" sz="2800" dirty="0"/>
            </a:br>
            <a:endParaRPr lang="es-ES" sz="2800" dirty="0"/>
          </a:p>
          <a:p>
            <a:r>
              <a:rPr lang="es-ES" sz="2800" dirty="0"/>
              <a:t>En la segunda fase, de marzo a mayo, al elaborar el informe, el relator nacional introduce los datos pertinentes y el informe descriptivo en la herramienta en línea; carga todos los documentos justificativos y confirma la entrega del GAM antes del 31 de mayo.</a:t>
            </a:r>
            <a:br>
              <a:rPr lang="es-ES" sz="2800" dirty="0"/>
            </a:br>
            <a:endParaRPr lang="es-ES" sz="2800" dirty="0"/>
          </a:p>
          <a:p>
            <a:r>
              <a:rPr lang="es-ES" sz="2800" dirty="0"/>
              <a:t>Como parte del proceso de finalización, los datos reportados deben ser validados y conciliados entre todos los socios del país, incluidas las organizaciones dirigidas por la comunidad. La herramienta de reporte en línea apoya este proceso a través de la capacidad de compartir credenciales de visualización con las partes interesadas nacionales.</a:t>
            </a:r>
            <a:br>
              <a:rPr lang="es-ES" sz="2800" dirty="0"/>
            </a:br>
            <a:endParaRPr lang="es-ES" sz="2800" dirty="0"/>
          </a:p>
          <a:p>
            <a:r>
              <a:rPr lang="es-ES" sz="2800" dirty="0"/>
              <a:t>Varios países han informado de que esta función ha permitido a las organizaciones comunitarias y a otros socios visualizar y realizar aportaciones durante el proceso de presentación de informes, lo que ha permitido una consulta y validación más amplia y rápida de las contrapartes.</a:t>
            </a:r>
          </a:p>
          <a:p>
            <a:endParaRPr lang="es-ES" sz="2800" dirty="0"/>
          </a:p>
          <a:p>
            <a:r>
              <a:rPr lang="es-ES" sz="2800" dirty="0"/>
              <a:t>En la última fase, de junio a julio, el relator nacional aún tiene algunas tareas de seguimiento. ONUSIDA puede hacer preguntas sobre los datos a los relatores nacionales, que es importante responder antes de que se haga público el conjunto de datos final. Los relatores también pueden utilizar extractos de la herramienta de reporte en línea GAM para informar cualquier evento público nacional, foros o revisiones de programas sobre el progreso hacia el fin del sida para 2030.</a:t>
            </a:r>
            <a:br>
              <a:rPr lang="es-ES" sz="2800" dirty="0"/>
            </a:br>
            <a:endParaRPr lang="es-ES" sz="2800" dirty="0"/>
          </a:p>
          <a:p>
            <a:pPr algn="l"/>
            <a:endParaRPr lang="en-US" sz="1800" b="0" i="0" u="none" strike="noStrike" baseline="0" dirty="0">
              <a:solidFill>
                <a:srgbClr val="1A1A1A"/>
              </a:solidFill>
              <a:latin typeface="AvenirLTStd-Book"/>
            </a:endParaRPr>
          </a:p>
        </p:txBody>
      </p:sp>
      <p:sp>
        <p:nvSpPr>
          <p:cNvPr id="4" name="Slide Number Placeholder 3"/>
          <p:cNvSpPr>
            <a:spLocks noGrp="1"/>
          </p:cNvSpPr>
          <p:nvPr>
            <p:ph type="sldNum" sz="quarter" idx="5"/>
          </p:nvPr>
        </p:nvSpPr>
        <p:spPr/>
        <p:txBody>
          <a:bodyPr/>
          <a:lstStyle/>
          <a:p>
            <a:fld id="{15BE2509-9DCA-404C-9FF1-104E1173A6B7}" type="slidenum">
              <a:rPr lang="en-US" smtClean="0"/>
              <a:t>9</a:t>
            </a:fld>
            <a:endParaRPr lang="en-US"/>
          </a:p>
        </p:txBody>
      </p:sp>
    </p:spTree>
    <p:extLst>
      <p:ext uri="{BB962C8B-B14F-4D97-AF65-F5344CB8AC3E}">
        <p14:creationId xmlns:p14="http://schemas.microsoft.com/office/powerpoint/2010/main" val="4579748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2807B90-6550-49C2-929B-6504882CAB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7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4279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560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27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1255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88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7606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7216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52134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681D"/>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B7E240E-1DFB-4695-98EC-DEB85F449C8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Haga clic para editar el estilo del título principal</a:t>
            </a:r>
          </a:p>
        </p:txBody>
      </p:sp>
      <p:sp>
        <p:nvSpPr>
          <p:cNvPr id="1027" name="Text Placeholder 2">
            <a:extLst>
              <a:ext uri="{FF2B5EF4-FFF2-40B4-BE49-F238E27FC236}">
                <a16:creationId xmlns:a16="http://schemas.microsoft.com/office/drawing/2014/main" id="{1E787653-B6C5-473C-94DC-9CDB7A94D94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Haga clic para editar los estilos de texto maestro</a:t>
            </a:r>
          </a:p>
          <a:p>
            <a:pPr lvl="1"/>
            <a:r>
              <a:rPr lang="en-US" altLang="en-US"/>
              <a:t>Segundo nivel</a:t>
            </a:r>
          </a:p>
          <a:p>
            <a:pPr lvl="2"/>
            <a:r>
              <a:rPr lang="en-US" altLang="en-US"/>
              <a:t>Tercer nivel</a:t>
            </a:r>
          </a:p>
          <a:p>
            <a:pPr lvl="3"/>
            <a:r>
              <a:rPr lang="en-US" altLang="en-US"/>
              <a:t>Cuarto nivel</a:t>
            </a:r>
          </a:p>
          <a:p>
            <a:pPr lvl="4"/>
            <a:r>
              <a:rPr lang="en-US" altLang="en-US"/>
              <a:t>Quinto nivel</a:t>
            </a:r>
          </a:p>
        </p:txBody>
      </p:sp>
      <p:sp>
        <p:nvSpPr>
          <p:cNvPr id="4" name="Date Placeholder 3">
            <a:extLst>
              <a:ext uri="{FF2B5EF4-FFF2-40B4-BE49-F238E27FC236}">
                <a16:creationId xmlns:a16="http://schemas.microsoft.com/office/drawing/2014/main" id="{4EF98FE7-18D7-48E9-808E-EE45ABA0272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ea typeface="ＭＳ Ｐゴシック" charset="-128"/>
              </a:defRPr>
            </a:lvl1pPr>
          </a:lstStyle>
          <a:p>
            <a:pPr>
              <a:defRPr/>
            </a:pPr>
            <a:fld id="{D52E4ABA-CB6F-444E-83F0-E7C01C2C506A}" type="datetimeFigureOut">
              <a:rPr lang="en-US"/>
              <a:t>2/27/2026</a:t>
            </a:fld>
            <a:endParaRPr lang="en-US"/>
          </a:p>
        </p:txBody>
      </p:sp>
      <p:sp>
        <p:nvSpPr>
          <p:cNvPr id="5" name="Footer Placeholder 4">
            <a:extLst>
              <a:ext uri="{FF2B5EF4-FFF2-40B4-BE49-F238E27FC236}">
                <a16:creationId xmlns:a16="http://schemas.microsoft.com/office/drawing/2014/main" id="{1CDD4176-B4D7-4A76-A295-5D43538F95E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ea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D2467E8B-4D49-447F-A1E3-15BBE6583F3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A9660FE-02BF-450A-90CE-41C4227584E4}" type="slidenum">
              <a:rPr lang="en-US" altLang="en-US"/>
              <a:t>‹#›</a:t>
            </a:fld>
            <a:endParaRPr lang="en-US" altLang="en-US"/>
          </a:p>
        </p:txBody>
      </p:sp>
      <p:pic>
        <p:nvPicPr>
          <p:cNvPr id="1031" name="Picture 2" descr="A picture containing bird&#10;&#10;Description automatically generated">
            <a:extLst>
              <a:ext uri="{FF2B5EF4-FFF2-40B4-BE49-F238E27FC236}">
                <a16:creationId xmlns:a16="http://schemas.microsoft.com/office/drawing/2014/main" id="{678A5486-1D5C-4B33-B500-B405751B759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84" r:id="rId1"/>
    <p:sldLayoutId id="2147483885"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charset="0"/>
        </a:defRPr>
      </a:lvl2pPr>
      <a:lvl3pPr algn="ctr" rtl="0" eaLnBrk="0" fontAlgn="base" hangingPunct="0">
        <a:spcBef>
          <a:spcPct val="0"/>
        </a:spcBef>
        <a:spcAft>
          <a:spcPct val="0"/>
        </a:spcAft>
        <a:defRPr sz="4400">
          <a:solidFill>
            <a:schemeClr val="tx1"/>
          </a:solidFill>
          <a:latin typeface="Calibri" charset="0"/>
        </a:defRPr>
      </a:lvl3pPr>
      <a:lvl4pPr algn="ctr" rtl="0" eaLnBrk="0" fontAlgn="base" hangingPunct="0">
        <a:spcBef>
          <a:spcPct val="0"/>
        </a:spcBef>
        <a:spcAft>
          <a:spcPct val="0"/>
        </a:spcAft>
        <a:defRPr sz="4400">
          <a:solidFill>
            <a:schemeClr val="tx1"/>
          </a:solidFill>
          <a:latin typeface="Calibri" charset="0"/>
        </a:defRPr>
      </a:lvl4pPr>
      <a:lvl5pPr algn="ctr" rtl="0" eaLnBrk="0" fontAlgn="base" hangingPunct="0">
        <a:spcBef>
          <a:spcPct val="0"/>
        </a:spcBef>
        <a:spcAft>
          <a:spcPct val="0"/>
        </a:spcAft>
        <a:defRPr sz="4400">
          <a:solidFill>
            <a:schemeClr val="tx1"/>
          </a:solidFill>
          <a:latin typeface="Calibri" charset="0"/>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681D"/>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81"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charset="0"/>
        </a:defRPr>
      </a:lvl2pPr>
      <a:lvl3pPr algn="ctr" rtl="0" eaLnBrk="0" fontAlgn="base" hangingPunct="0">
        <a:spcBef>
          <a:spcPct val="0"/>
        </a:spcBef>
        <a:spcAft>
          <a:spcPct val="0"/>
        </a:spcAft>
        <a:defRPr sz="4400">
          <a:solidFill>
            <a:schemeClr val="tx1"/>
          </a:solidFill>
          <a:latin typeface="Calibri" charset="0"/>
        </a:defRPr>
      </a:lvl3pPr>
      <a:lvl4pPr algn="ctr" rtl="0" eaLnBrk="0" fontAlgn="base" hangingPunct="0">
        <a:spcBef>
          <a:spcPct val="0"/>
        </a:spcBef>
        <a:spcAft>
          <a:spcPct val="0"/>
        </a:spcAft>
        <a:defRPr sz="4400">
          <a:solidFill>
            <a:schemeClr val="tx1"/>
          </a:solidFill>
          <a:latin typeface="Calibri" charset="0"/>
        </a:defRPr>
      </a:lvl4pPr>
      <a:lvl5pPr algn="ctr" rtl="0" eaLnBrk="0" fontAlgn="base" hangingPunct="0">
        <a:spcBef>
          <a:spcPct val="0"/>
        </a:spcBef>
        <a:spcAft>
          <a:spcPct val="0"/>
        </a:spcAft>
        <a:defRPr sz="4400">
          <a:solidFill>
            <a:schemeClr val="tx1"/>
          </a:solidFill>
          <a:latin typeface="Calibri" charset="0"/>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681D"/>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802D85-BE24-4CDA-A8A9-93CC50228AF4}"/>
              </a:ext>
            </a:extLst>
          </p:cNvPr>
          <p:cNvSpPr/>
          <p:nvPr userDrawn="1"/>
        </p:nvSpPr>
        <p:spPr>
          <a:xfrm>
            <a:off x="0" y="0"/>
            <a:ext cx="4572000" cy="6858000"/>
          </a:xfrm>
          <a:prstGeom prst="rect">
            <a:avLst/>
          </a:prstGeom>
          <a:solidFill>
            <a:srgbClr val="70C8B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 bg1="lt1" tx1="dk1" bg2="lt2" tx2="dk2" accent1="accent1" accent2="accent2" accent3="accent3" accent4="accent4" accent5="accent5" accent6="accent6" hlink="hlink" folHlink="folHlink"/>
  <p:sldLayoutIdLst>
    <p:sldLayoutId id="2147483882"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681D"/>
        </a:solidFill>
        <a:effectLst/>
      </p:bgPr>
    </p:bg>
    <p:spTree>
      <p:nvGrpSpPr>
        <p:cNvPr id="1" name=""/>
        <p:cNvGrpSpPr/>
        <p:nvPr/>
      </p:nvGrpSpPr>
      <p:grpSpPr>
        <a:xfrm>
          <a:off x="0" y="0"/>
          <a:ext cx="0" cy="0"/>
          <a:chOff x="0" y="0"/>
          <a:chExt cx="0" cy="0"/>
        </a:xfrm>
      </p:grpSpPr>
      <p:pic>
        <p:nvPicPr>
          <p:cNvPr id="3074" name="Picture 6">
            <a:extLst>
              <a:ext uri="{FF2B5EF4-FFF2-40B4-BE49-F238E27FC236}">
                <a16:creationId xmlns:a16="http://schemas.microsoft.com/office/drawing/2014/main" id="{CD7CC756-9A42-493A-9A49-5E36E03F745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83" r:id="rId1"/>
    <p:sldLayoutId id="2147483888" r:id="rId2"/>
    <p:sldLayoutId id="2147483889"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710458"/>
      </p:ext>
    </p:extLst>
  </p:cSld>
  <p:clrMap bg1="lt1" tx1="dk1" bg2="lt2" tx2="dk2" accent1="accent1" accent2="accent2" accent3="accent3" accent4="accent4" accent5="accent5" accent6="accent6" hlink="hlink" folHlink="folHlink"/>
  <p:sldLayoutIdLst>
    <p:sldLayoutId id="214748388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charset="0"/>
        </a:defRPr>
      </a:lvl2pPr>
      <a:lvl3pPr algn="ctr" rtl="0" eaLnBrk="0" fontAlgn="base" hangingPunct="0">
        <a:spcBef>
          <a:spcPct val="0"/>
        </a:spcBef>
        <a:spcAft>
          <a:spcPct val="0"/>
        </a:spcAft>
        <a:defRPr sz="4400">
          <a:solidFill>
            <a:schemeClr val="tx1"/>
          </a:solidFill>
          <a:latin typeface="Calibri" charset="0"/>
        </a:defRPr>
      </a:lvl3pPr>
      <a:lvl4pPr algn="ctr" rtl="0" eaLnBrk="0" fontAlgn="base" hangingPunct="0">
        <a:spcBef>
          <a:spcPct val="0"/>
        </a:spcBef>
        <a:spcAft>
          <a:spcPct val="0"/>
        </a:spcAft>
        <a:defRPr sz="4400">
          <a:solidFill>
            <a:schemeClr val="tx1"/>
          </a:solidFill>
          <a:latin typeface="Calibri" charset="0"/>
        </a:defRPr>
      </a:lvl4pPr>
      <a:lvl5pPr algn="ctr" rtl="0" eaLnBrk="0" fontAlgn="base" hangingPunct="0">
        <a:spcBef>
          <a:spcPct val="0"/>
        </a:spcBef>
        <a:spcAft>
          <a:spcPct val="0"/>
        </a:spcAft>
        <a:defRPr sz="4400">
          <a:solidFill>
            <a:schemeClr val="tx1"/>
          </a:solidFill>
          <a:latin typeface="Calibri" charset="0"/>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aidsinfo.unaids.or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hyperlink" Target="https://aidsinfo.unaids.or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hyperlink" Target="http://kpatlas.unaids.org/dashboard"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hyperlink" Target="http://hivfinancial.unaids.org/hivfinancialdashboards.html"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hyperlink" Target="http://lawsandpolicies.unaids.org/"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hyperlink" Target="https://www.unaids.org/en/global-aids-monitoring"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aidsreportingtool.unaids.or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ext Placeholder 6">
            <a:extLst>
              <a:ext uri="{FF2B5EF4-FFF2-40B4-BE49-F238E27FC236}">
                <a16:creationId xmlns:a16="http://schemas.microsoft.com/office/drawing/2014/main" id="{188327A2-BAE0-447E-82FD-CBB9F2547A23}"/>
              </a:ext>
            </a:extLst>
          </p:cNvPr>
          <p:cNvSpPr txBox="1">
            <a:spLocks/>
          </p:cNvSpPr>
          <p:nvPr/>
        </p:nvSpPr>
        <p:spPr bwMode="auto">
          <a:xfrm>
            <a:off x="546100" y="404813"/>
            <a:ext cx="293528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lnSpc>
                <a:spcPct val="120000"/>
              </a:lnSpc>
              <a:spcBef>
                <a:spcPct val="20000"/>
              </a:spcBef>
              <a:buFont typeface="Arial" panose="020B0604020202020204" pitchFamily="34" charset="0"/>
              <a:buNone/>
            </a:pPr>
            <a:r>
              <a:rPr lang="en-US" altLang="en-US" sz="1100">
                <a:solidFill>
                  <a:srgbClr val="000000"/>
                </a:solidFill>
                <a:cs typeface="Arial" panose="020B0604020202020204" pitchFamily="34" charset="0"/>
              </a:rPr>
              <a:t>ONUSIDA </a:t>
            </a:r>
          </a:p>
        </p:txBody>
      </p:sp>
      <p:sp>
        <p:nvSpPr>
          <p:cNvPr id="6147" name="Title 1">
            <a:extLst>
              <a:ext uri="{FF2B5EF4-FFF2-40B4-BE49-F238E27FC236}">
                <a16:creationId xmlns:a16="http://schemas.microsoft.com/office/drawing/2014/main" id="{502C74B0-0F83-482D-846B-9127DAE9DD82}"/>
              </a:ext>
            </a:extLst>
          </p:cNvPr>
          <p:cNvSpPr txBox="1">
            <a:spLocks/>
          </p:cNvSpPr>
          <p:nvPr/>
        </p:nvSpPr>
        <p:spPr bwMode="auto">
          <a:xfrm>
            <a:off x="546100" y="942975"/>
            <a:ext cx="69532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pPr>
            <a:r>
              <a:rPr lang="en-US" altLang="en-US" sz="3600" dirty="0">
                <a:solidFill>
                  <a:srgbClr val="000000"/>
                </a:solidFill>
                <a:latin typeface="Arial"/>
                <a:ea typeface="ＭＳ Ｐゴシック"/>
                <a:cs typeface="Arial"/>
              </a:rPr>
              <a:t>2026 Monitoreo Global del Sida</a:t>
            </a:r>
          </a:p>
        </p:txBody>
      </p:sp>
      <p:pic>
        <p:nvPicPr>
          <p:cNvPr id="3" name="Graphic 2" descr="A square made of tiny squares">
            <a:extLst>
              <a:ext uri="{FF2B5EF4-FFF2-40B4-BE49-F238E27FC236}">
                <a16:creationId xmlns:a16="http://schemas.microsoft.com/office/drawing/2014/main" id="{BEA48FCE-0895-4D2D-A276-D4EE80D0CF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021186"/>
            <a:ext cx="9144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496"/>
    </mc:Choice>
    <mc:Fallback xmlns:asvg="http://schemas.microsoft.com/office/drawing/2016/SVG/main" xmlns:a14="http://schemas.microsoft.com/office/drawing/2010/main" xmlns:a16="http://schemas.microsoft.com/office/drawing/2014/main" xmlns="">
      <p:transition spd="slow" advTm="1549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6">
            <a:extLst>
              <a:ext uri="{FF2B5EF4-FFF2-40B4-BE49-F238E27FC236}">
                <a16:creationId xmlns:a16="http://schemas.microsoft.com/office/drawing/2014/main" id="{C2FDD706-9A5D-4148-9DEC-1E3492807C49}"/>
              </a:ext>
            </a:extLst>
          </p:cNvPr>
          <p:cNvSpPr txBox="1">
            <a:spLocks noChangeArrowheads="1"/>
          </p:cNvSpPr>
          <p:nvPr/>
        </p:nvSpPr>
        <p:spPr bwMode="auto">
          <a:xfrm>
            <a:off x="1" y="1117858"/>
            <a:ext cx="9143999" cy="5085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10000"/>
              </a:lnSpc>
              <a:spcBef>
                <a:spcPts val="0"/>
              </a:spcBef>
            </a:pPr>
            <a:r>
              <a:rPr lang="en-US" sz="1800" dirty="0">
                <a:solidFill>
                  <a:srgbClr val="000000"/>
                </a:solidFill>
                <a:latin typeface="Avenir LT Std"/>
              </a:rPr>
              <a:t>Una de las principales herramientas que pueden utilizarse para obtener denominadores para reportar es el paquete informático Spectrum.</a:t>
            </a:r>
            <a:endParaRPr lang="en-US" altLang="en-US" sz="1800" dirty="0">
              <a:solidFill>
                <a:srgbClr val="000000"/>
              </a:solidFill>
              <a:latin typeface="Avenir LT Std"/>
            </a:endParaRPr>
          </a:p>
          <a:p>
            <a:pPr>
              <a:lnSpc>
                <a:spcPct val="110000"/>
              </a:lnSpc>
              <a:spcBef>
                <a:spcPts val="0"/>
              </a:spcBef>
            </a:pPr>
            <a:endParaRPr lang="es-ES" altLang="en-US" sz="1800" dirty="0">
              <a:solidFill>
                <a:srgbClr val="000000"/>
              </a:solidFill>
              <a:latin typeface="Avenir LT Std"/>
            </a:endParaRPr>
          </a:p>
          <a:p>
            <a:pPr>
              <a:lnSpc>
                <a:spcPct val="110000"/>
              </a:lnSpc>
              <a:spcBef>
                <a:spcPts val="0"/>
              </a:spcBef>
            </a:pPr>
            <a:r>
              <a:rPr lang="es-ES" altLang="en-US" sz="1800" dirty="0">
                <a:solidFill>
                  <a:srgbClr val="000000"/>
                </a:solidFill>
                <a:latin typeface="Avenir LT Std"/>
              </a:rPr>
              <a:t>A partir de la ronda de informes de 2026, los datos para los siguientes indicadores se obtendrán directamente del archivo </a:t>
            </a:r>
            <a:r>
              <a:rPr lang="es-ES" altLang="en-US" sz="1800" dirty="0" err="1">
                <a:solidFill>
                  <a:srgbClr val="000000"/>
                </a:solidFill>
                <a:latin typeface="Avenir LT Std"/>
              </a:rPr>
              <a:t>Spectrum</a:t>
            </a:r>
            <a:r>
              <a:rPr lang="es-ES" altLang="en-US" sz="1800" dirty="0">
                <a:solidFill>
                  <a:srgbClr val="000000"/>
                </a:solidFill>
                <a:latin typeface="Avenir LT Std"/>
              </a:rPr>
              <a:t> final:</a:t>
            </a:r>
          </a:p>
          <a:p>
            <a:pPr lvl="1">
              <a:lnSpc>
                <a:spcPct val="110000"/>
              </a:lnSpc>
              <a:spcBef>
                <a:spcPts val="0"/>
              </a:spcBef>
            </a:pPr>
            <a:r>
              <a:rPr lang="es-ES" altLang="en-US" sz="1400" dirty="0">
                <a:solidFill>
                  <a:srgbClr val="000000"/>
                </a:solidFill>
                <a:latin typeface="Avenir LT Std"/>
              </a:rPr>
              <a:t>I.1 Incidencia del VIHI.2 Mortalidad por sida</a:t>
            </a:r>
          </a:p>
          <a:p>
            <a:pPr lvl="1">
              <a:lnSpc>
                <a:spcPct val="110000"/>
              </a:lnSpc>
              <a:spcBef>
                <a:spcPts val="0"/>
              </a:spcBef>
            </a:pPr>
            <a:r>
              <a:rPr lang="es-ES" altLang="en-US" sz="1400" dirty="0">
                <a:solidFill>
                  <a:srgbClr val="000000"/>
                </a:solidFill>
                <a:latin typeface="Avenir LT Std"/>
              </a:rPr>
              <a:t>1.1 Personas que viven con el VIH y conocen su estado serológico</a:t>
            </a:r>
          </a:p>
          <a:p>
            <a:pPr lvl="1">
              <a:lnSpc>
                <a:spcPct val="110000"/>
              </a:lnSpc>
              <a:spcBef>
                <a:spcPts val="0"/>
              </a:spcBef>
            </a:pPr>
            <a:r>
              <a:rPr lang="es-ES" altLang="en-US" sz="1400" dirty="0">
                <a:solidFill>
                  <a:srgbClr val="000000"/>
                </a:solidFill>
                <a:latin typeface="Avenir LT Std"/>
              </a:rPr>
              <a:t>1.11 Personas que viven con el VIH y tienen una carga viral suprimida</a:t>
            </a:r>
          </a:p>
          <a:p>
            <a:pPr lvl="1">
              <a:lnSpc>
                <a:spcPct val="110000"/>
              </a:lnSpc>
              <a:spcBef>
                <a:spcPts val="0"/>
              </a:spcBef>
            </a:pPr>
            <a:r>
              <a:rPr lang="es-ES" altLang="en-US" sz="1400" dirty="0">
                <a:solidFill>
                  <a:srgbClr val="000000"/>
                </a:solidFill>
                <a:latin typeface="Avenir LT Std"/>
              </a:rPr>
              <a:t>3.3 Transmisión vertical del VIH</a:t>
            </a:r>
          </a:p>
          <a:p>
            <a:pPr lvl="1">
              <a:lnSpc>
                <a:spcPct val="110000"/>
              </a:lnSpc>
              <a:spcBef>
                <a:spcPts val="0"/>
              </a:spcBef>
            </a:pPr>
            <a:r>
              <a:rPr lang="es-ES" altLang="en-US" sz="1400" dirty="0">
                <a:solidFill>
                  <a:srgbClr val="000000"/>
                </a:solidFill>
                <a:latin typeface="Avenir LT Std"/>
              </a:rPr>
              <a:t>3.4 Prevención de la transmisión vertical del VIH</a:t>
            </a:r>
          </a:p>
          <a:p>
            <a:pPr lvl="1">
              <a:lnSpc>
                <a:spcPct val="110000"/>
              </a:lnSpc>
              <a:spcBef>
                <a:spcPts val="0"/>
              </a:spcBef>
            </a:pPr>
            <a:r>
              <a:rPr lang="es-ES" altLang="en-US" sz="1400" dirty="0">
                <a:solidFill>
                  <a:srgbClr val="000000"/>
                </a:solidFill>
                <a:latin typeface="Avenir LT Std"/>
              </a:rPr>
              <a:t>3.5 Pruebas del VIH en mujeres embarazadas</a:t>
            </a:r>
          </a:p>
          <a:p>
            <a:pPr>
              <a:lnSpc>
                <a:spcPct val="110000"/>
              </a:lnSpc>
              <a:spcBef>
                <a:spcPts val="0"/>
              </a:spcBef>
            </a:pPr>
            <a:endParaRPr lang="es-ES" altLang="en-US" sz="1800" dirty="0">
              <a:solidFill>
                <a:srgbClr val="000000"/>
              </a:solidFill>
              <a:latin typeface="Avenir LT Std"/>
            </a:endParaRPr>
          </a:p>
          <a:p>
            <a:pPr>
              <a:lnSpc>
                <a:spcPct val="110000"/>
              </a:lnSpc>
              <a:spcBef>
                <a:spcPts val="0"/>
              </a:spcBef>
            </a:pPr>
            <a:r>
              <a:rPr lang="es-ES" altLang="en-US" sz="1800" dirty="0">
                <a:solidFill>
                  <a:srgbClr val="000000"/>
                </a:solidFill>
                <a:latin typeface="Avenir LT Std"/>
              </a:rPr>
              <a:t>Los países pueden optar por utilizar las estimaciones de </a:t>
            </a:r>
            <a:r>
              <a:rPr lang="es-ES" altLang="en-US" sz="1800" dirty="0" err="1">
                <a:solidFill>
                  <a:srgbClr val="000000"/>
                </a:solidFill>
                <a:latin typeface="Avenir LT Std"/>
              </a:rPr>
              <a:t>Spectrum</a:t>
            </a:r>
            <a:r>
              <a:rPr lang="es-ES" altLang="en-US" sz="1800" dirty="0">
                <a:solidFill>
                  <a:srgbClr val="000000"/>
                </a:solidFill>
                <a:latin typeface="Avenir LT Std"/>
              </a:rPr>
              <a:t> como fuente para reportar los siguientes indicadores GAM:</a:t>
            </a:r>
          </a:p>
          <a:p>
            <a:pPr lvl="1">
              <a:lnSpc>
                <a:spcPct val="110000"/>
              </a:lnSpc>
              <a:spcBef>
                <a:spcPts val="0"/>
              </a:spcBef>
            </a:pPr>
            <a:r>
              <a:rPr lang="es-ES" altLang="en-US" sz="1400" dirty="0">
                <a:solidFill>
                  <a:srgbClr val="000000"/>
                </a:solidFill>
                <a:latin typeface="Avenir LT Std"/>
              </a:rPr>
              <a:t>1.4 Personas que viven con el VIH en tratamiento antirretroviral</a:t>
            </a:r>
          </a:p>
          <a:p>
            <a:pPr>
              <a:lnSpc>
                <a:spcPct val="110000"/>
              </a:lnSpc>
              <a:spcBef>
                <a:spcPts val="0"/>
              </a:spcBef>
            </a:pPr>
            <a:endParaRPr lang="es-ES" altLang="en-US" sz="1800" dirty="0">
              <a:solidFill>
                <a:srgbClr val="000000"/>
              </a:solidFill>
              <a:latin typeface="Avenir LT Std"/>
            </a:endParaRPr>
          </a:p>
          <a:p>
            <a:pPr>
              <a:lnSpc>
                <a:spcPct val="110000"/>
              </a:lnSpc>
              <a:spcBef>
                <a:spcPts val="0"/>
              </a:spcBef>
            </a:pPr>
            <a:r>
              <a:rPr lang="es-ES" altLang="en-US" sz="1800" dirty="0">
                <a:solidFill>
                  <a:srgbClr val="000000"/>
                </a:solidFill>
                <a:latin typeface="Avenir LT Std"/>
              </a:rPr>
              <a:t>Las estimaciones subnacionales producidas con Naomi se obtendrán directamente de los archivos finales de Naomi, para los países en los que estén disponibles.</a:t>
            </a:r>
            <a:endParaRPr lang="en-US" altLang="en-US" sz="1800" dirty="0">
              <a:solidFill>
                <a:srgbClr val="000000"/>
              </a:solidFill>
              <a:latin typeface="Arial"/>
              <a:ea typeface="ＭＳ Ｐゴシック"/>
              <a:cs typeface="Arial"/>
            </a:endParaRPr>
          </a:p>
        </p:txBody>
      </p:sp>
      <p:sp>
        <p:nvSpPr>
          <p:cNvPr id="2" name="Title 1">
            <a:extLst>
              <a:ext uri="{FF2B5EF4-FFF2-40B4-BE49-F238E27FC236}">
                <a16:creationId xmlns:a16="http://schemas.microsoft.com/office/drawing/2014/main" id="{CC572BD5-E3A0-0084-F2E7-B5D79BE1485A}"/>
              </a:ext>
            </a:extLst>
          </p:cNvPr>
          <p:cNvSpPr txBox="1">
            <a:spLocks/>
          </p:cNvSpPr>
          <p:nvPr/>
        </p:nvSpPr>
        <p:spPr bwMode="auto">
          <a:xfrm>
            <a:off x="363538" y="312738"/>
            <a:ext cx="777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err="1">
                <a:solidFill>
                  <a:schemeClr val="bg1"/>
                </a:solidFill>
                <a:latin typeface="Arial" panose="020B0604020202020204" pitchFamily="34" charset="0"/>
                <a:cs typeface="Arial" panose="020B0604020202020204" pitchFamily="34" charset="0"/>
              </a:rPr>
              <a:t>Estimaciones</a:t>
            </a:r>
            <a:r>
              <a:rPr lang="en-US" altLang="en-US" sz="2400" dirty="0">
                <a:solidFill>
                  <a:schemeClr val="bg1"/>
                </a:solidFill>
                <a:latin typeface="Arial" panose="020B0604020202020204" pitchFamily="34" charset="0"/>
                <a:cs typeface="Arial" panose="020B0604020202020204" pitchFamily="34" charset="0"/>
              </a:rPr>
              <a:t> de Spectrum y Naomi</a:t>
            </a:r>
          </a:p>
        </p:txBody>
      </p:sp>
    </p:spTree>
  </p:cSld>
  <p:clrMapOvr>
    <a:masterClrMapping/>
  </p:clrMapOvr>
  <mc:AlternateContent xmlns:mc="http://schemas.openxmlformats.org/markup-compatibility/2006" xmlns:p14="http://schemas.microsoft.com/office/powerpoint/2010/main">
    <mc:Choice Requires="p14">
      <p:transition spd="slow" p14:dur="2000" advTm="22718"/>
    </mc:Choice>
    <mc:Fallback xmlns:a14="http://schemas.microsoft.com/office/drawing/2010/main" xmlns:a16="http://schemas.microsoft.com/office/drawing/2014/main" xmlns="">
      <p:transition spd="slow" advTm="2271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72B147E-656E-4894-828B-4FF017F6672B}"/>
              </a:ext>
            </a:extLst>
          </p:cNvPr>
          <p:cNvSpPr txBox="1">
            <a:spLocks/>
          </p:cNvSpPr>
          <p:nvPr/>
        </p:nvSpPr>
        <p:spPr bwMode="auto">
          <a:xfrm>
            <a:off x="363538" y="312738"/>
            <a:ext cx="777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chemeClr val="bg1">
                    <a:lumMod val="95000"/>
                  </a:schemeClr>
                </a:solidFill>
                <a:latin typeface="Arial" panose="020B0604020202020204" pitchFamily="34" charset="0"/>
                <a:cs typeface="Arial" panose="020B0604020202020204" pitchFamily="34" charset="0"/>
              </a:rPr>
              <a:t>Compromiso multisectorial</a:t>
            </a:r>
          </a:p>
        </p:txBody>
      </p:sp>
      <p:sp>
        <p:nvSpPr>
          <p:cNvPr id="17411" name="TextBox 6">
            <a:extLst>
              <a:ext uri="{FF2B5EF4-FFF2-40B4-BE49-F238E27FC236}">
                <a16:creationId xmlns:a16="http://schemas.microsoft.com/office/drawing/2014/main" id="{0E81DE1F-D292-4ADD-8C78-F4D0D677E019}"/>
              </a:ext>
            </a:extLst>
          </p:cNvPr>
          <p:cNvSpPr txBox="1">
            <a:spLocks noChangeArrowheads="1"/>
          </p:cNvSpPr>
          <p:nvPr/>
        </p:nvSpPr>
        <p:spPr bwMode="auto">
          <a:xfrm>
            <a:off x="0" y="1039119"/>
            <a:ext cx="9144000" cy="920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pPr>
            <a:r>
              <a:rPr lang="en-US" altLang="en-US" sz="1800" dirty="0">
                <a:solidFill>
                  <a:srgbClr val="000000"/>
                </a:solidFill>
                <a:latin typeface="Arial"/>
                <a:ea typeface="ＭＳ Ｐゴシック"/>
                <a:cs typeface="Arial"/>
              </a:rPr>
              <a:t>Se anima a </a:t>
            </a:r>
            <a:r>
              <a:rPr lang="en-US" altLang="en-US" sz="1800" dirty="0" err="1">
                <a:solidFill>
                  <a:srgbClr val="000000"/>
                </a:solidFill>
                <a:latin typeface="Arial"/>
                <a:ea typeface="ＭＳ Ｐゴシック"/>
                <a:cs typeface="Arial"/>
              </a:rPr>
              <a:t>los</a:t>
            </a:r>
            <a:r>
              <a:rPr lang="en-US" altLang="en-US" sz="1800" dirty="0">
                <a:solidFill>
                  <a:srgbClr val="000000"/>
                </a:solidFill>
                <a:latin typeface="Arial"/>
                <a:ea typeface="ＭＳ Ｐゴシック"/>
                <a:cs typeface="Arial"/>
              </a:rPr>
              <a:t> </a:t>
            </a:r>
            <a:r>
              <a:rPr lang="en-US" altLang="en-US" sz="1800" dirty="0" err="1">
                <a:solidFill>
                  <a:srgbClr val="000000"/>
                </a:solidFill>
                <a:latin typeface="Arial"/>
                <a:ea typeface="ＭＳ Ｐゴシック"/>
                <a:cs typeface="Arial"/>
              </a:rPr>
              <a:t>países</a:t>
            </a:r>
            <a:r>
              <a:rPr lang="en-US" altLang="en-US" sz="1800" dirty="0">
                <a:solidFill>
                  <a:srgbClr val="000000"/>
                </a:solidFill>
                <a:latin typeface="Arial"/>
                <a:ea typeface="ＭＳ Ｐゴシック"/>
                <a:cs typeface="Arial"/>
              </a:rPr>
              <a:t> a </a:t>
            </a:r>
            <a:r>
              <a:rPr lang="en-US" altLang="en-US" sz="1800" dirty="0" err="1">
                <a:solidFill>
                  <a:srgbClr val="000000"/>
                </a:solidFill>
                <a:latin typeface="Arial"/>
                <a:ea typeface="ＭＳ Ｐゴシック"/>
                <a:cs typeface="Arial"/>
              </a:rPr>
              <a:t>involucrar</a:t>
            </a:r>
            <a:r>
              <a:rPr lang="en-US" altLang="en-US" sz="1800" dirty="0">
                <a:solidFill>
                  <a:srgbClr val="000000"/>
                </a:solidFill>
                <a:latin typeface="Arial"/>
                <a:ea typeface="ＭＳ Ｐゴシック"/>
                <a:cs typeface="Arial"/>
              </a:rPr>
              <a:t> a un </a:t>
            </a:r>
            <a:r>
              <a:rPr lang="en-US" altLang="en-US" sz="1800" dirty="0" err="1">
                <a:solidFill>
                  <a:srgbClr val="000000"/>
                </a:solidFill>
                <a:latin typeface="Arial"/>
                <a:ea typeface="ＭＳ Ｐゴシック"/>
                <a:cs typeface="Arial"/>
              </a:rPr>
              <a:t>grupo</a:t>
            </a:r>
            <a:r>
              <a:rPr lang="en-US" altLang="en-US" sz="1800" dirty="0">
                <a:solidFill>
                  <a:srgbClr val="000000"/>
                </a:solidFill>
                <a:latin typeface="Arial"/>
                <a:ea typeface="ＭＳ Ｐゴシック"/>
                <a:cs typeface="Arial"/>
              </a:rPr>
              <a:t> </a:t>
            </a:r>
            <a:r>
              <a:rPr lang="en-US" altLang="en-US" sz="1800" dirty="0" err="1">
                <a:solidFill>
                  <a:srgbClr val="000000"/>
                </a:solidFill>
                <a:latin typeface="Arial"/>
                <a:ea typeface="ＭＳ Ｐゴシック"/>
                <a:cs typeface="Arial"/>
              </a:rPr>
              <a:t>multisectorial</a:t>
            </a:r>
            <a:r>
              <a:rPr lang="en-US" altLang="en-US" sz="1800" dirty="0">
                <a:solidFill>
                  <a:srgbClr val="000000"/>
                </a:solidFill>
                <a:latin typeface="Arial"/>
                <a:ea typeface="ＭＳ Ｐゴシック"/>
                <a:cs typeface="Arial"/>
              </a:rPr>
              <a:t> de </a:t>
            </a:r>
            <a:r>
              <a:rPr lang="en-US" altLang="en-US" sz="1800" dirty="0" err="1">
                <a:solidFill>
                  <a:srgbClr val="000000"/>
                </a:solidFill>
                <a:latin typeface="Arial"/>
                <a:ea typeface="ＭＳ Ｐゴシック"/>
                <a:cs typeface="Arial"/>
              </a:rPr>
              <a:t>contrapartes</a:t>
            </a:r>
            <a:r>
              <a:rPr lang="en-US" altLang="en-US" sz="1800" dirty="0">
                <a:solidFill>
                  <a:srgbClr val="000000"/>
                </a:solidFill>
                <a:latin typeface="Arial"/>
                <a:ea typeface="ＭＳ Ｐゴシック"/>
                <a:cs typeface="Arial"/>
              </a:rPr>
              <a:t> </a:t>
            </a:r>
            <a:r>
              <a:rPr lang="en-US" altLang="en-US" sz="1800" dirty="0" err="1">
                <a:solidFill>
                  <a:srgbClr val="000000"/>
                </a:solidFill>
                <a:latin typeface="Arial"/>
                <a:ea typeface="ＭＳ Ｐゴシック"/>
                <a:cs typeface="Arial"/>
              </a:rPr>
              <a:t>en</a:t>
            </a:r>
            <a:r>
              <a:rPr lang="en-US" altLang="en-US" sz="1800" dirty="0">
                <a:solidFill>
                  <a:srgbClr val="000000"/>
                </a:solidFill>
                <a:latin typeface="Arial"/>
                <a:ea typeface="ＭＳ Ｐゴシック"/>
                <a:cs typeface="Arial"/>
              </a:rPr>
              <a:t> </a:t>
            </a:r>
            <a:r>
              <a:rPr lang="en-US" altLang="en-US" sz="1800" dirty="0" err="1">
                <a:solidFill>
                  <a:srgbClr val="000000"/>
                </a:solidFill>
                <a:latin typeface="Arial"/>
                <a:ea typeface="ＭＳ Ｐゴシック"/>
                <a:cs typeface="Arial"/>
              </a:rPr>
              <a:t>el</a:t>
            </a:r>
            <a:r>
              <a:rPr lang="en-US" altLang="en-US" sz="1800" dirty="0">
                <a:solidFill>
                  <a:srgbClr val="000000"/>
                </a:solidFill>
                <a:latin typeface="Arial"/>
                <a:ea typeface="ＭＳ Ｐゴシック"/>
                <a:cs typeface="Arial"/>
              </a:rPr>
              <a:t> </a:t>
            </a:r>
            <a:r>
              <a:rPr lang="en-US" altLang="en-US" sz="1800" dirty="0" err="1">
                <a:solidFill>
                  <a:srgbClr val="000000"/>
                </a:solidFill>
                <a:latin typeface="Arial"/>
                <a:ea typeface="ＭＳ Ｐゴシック"/>
                <a:cs typeface="Arial"/>
              </a:rPr>
              <a:t>proceso</a:t>
            </a:r>
            <a:r>
              <a:rPr lang="en-US" altLang="en-US" sz="1800" dirty="0">
                <a:solidFill>
                  <a:srgbClr val="000000"/>
                </a:solidFill>
                <a:latin typeface="Arial"/>
                <a:ea typeface="ＭＳ Ｐゴシック"/>
                <a:cs typeface="Arial"/>
              </a:rPr>
              <a:t> de </a:t>
            </a:r>
            <a:r>
              <a:rPr lang="en-US" altLang="en-US" sz="1800" dirty="0" err="1">
                <a:solidFill>
                  <a:srgbClr val="000000"/>
                </a:solidFill>
                <a:latin typeface="Arial"/>
                <a:ea typeface="ＭＳ Ｐゴシック"/>
                <a:cs typeface="Arial"/>
              </a:rPr>
              <a:t>elaboración</a:t>
            </a:r>
            <a:r>
              <a:rPr lang="en-US" altLang="en-US" sz="1800" dirty="0">
                <a:solidFill>
                  <a:srgbClr val="000000"/>
                </a:solidFill>
                <a:latin typeface="Arial"/>
                <a:ea typeface="ＭＳ Ｐゴシック"/>
                <a:cs typeface="Arial"/>
              </a:rPr>
              <a:t> de </a:t>
            </a:r>
            <a:r>
              <a:rPr lang="en-US" altLang="en-US" sz="1800" dirty="0" err="1">
                <a:solidFill>
                  <a:srgbClr val="000000"/>
                </a:solidFill>
                <a:latin typeface="Arial"/>
                <a:ea typeface="ＭＳ Ｐゴシック"/>
                <a:cs typeface="Arial"/>
              </a:rPr>
              <a:t>informes</a:t>
            </a:r>
            <a:r>
              <a:rPr lang="en-US" altLang="en-US" sz="1800" dirty="0">
                <a:solidFill>
                  <a:srgbClr val="000000"/>
                </a:solidFill>
                <a:latin typeface="Arial"/>
                <a:ea typeface="ＭＳ Ｐゴシック"/>
                <a:cs typeface="Arial"/>
              </a:rPr>
              <a:t> GAM, </a:t>
            </a:r>
            <a:r>
              <a:rPr lang="en-US" altLang="en-US" sz="1800" dirty="0" err="1">
                <a:solidFill>
                  <a:srgbClr val="000000"/>
                </a:solidFill>
                <a:latin typeface="Arial"/>
                <a:ea typeface="ＭＳ Ｐゴシック"/>
                <a:cs typeface="Arial"/>
              </a:rPr>
              <a:t>incluyendo</a:t>
            </a:r>
            <a:r>
              <a:rPr lang="en-US" altLang="en-US" sz="1800" dirty="0">
                <a:solidFill>
                  <a:srgbClr val="000000"/>
                </a:solidFill>
                <a:latin typeface="Arial"/>
                <a:ea typeface="ＭＳ Ｐゴシック"/>
                <a:cs typeface="Arial"/>
              </a:rPr>
              <a:t> a las </a:t>
            </a:r>
            <a:r>
              <a:rPr lang="en-US" altLang="en-US" sz="1800" dirty="0" err="1">
                <a:solidFill>
                  <a:srgbClr val="000000"/>
                </a:solidFill>
                <a:latin typeface="Arial"/>
                <a:ea typeface="ＭＳ Ｐゴシック"/>
                <a:cs typeface="Arial"/>
              </a:rPr>
              <a:t>organizaciones</a:t>
            </a:r>
            <a:r>
              <a:rPr lang="en-US" altLang="en-US" sz="1800" dirty="0">
                <a:solidFill>
                  <a:srgbClr val="000000"/>
                </a:solidFill>
                <a:latin typeface="Arial"/>
                <a:ea typeface="ＭＳ Ｐゴシック"/>
                <a:cs typeface="Arial"/>
              </a:rPr>
              <a:t> </a:t>
            </a:r>
            <a:r>
              <a:rPr lang="en-US" altLang="en-US" sz="1800" dirty="0" err="1">
                <a:solidFill>
                  <a:srgbClr val="000000"/>
                </a:solidFill>
                <a:latin typeface="Arial"/>
                <a:ea typeface="ＭＳ Ｐゴシック"/>
                <a:cs typeface="Arial"/>
              </a:rPr>
              <a:t>dirigidas</a:t>
            </a:r>
            <a:r>
              <a:rPr lang="en-US" altLang="en-US" sz="1800" dirty="0">
                <a:solidFill>
                  <a:srgbClr val="000000"/>
                </a:solidFill>
                <a:latin typeface="Arial"/>
                <a:ea typeface="ＭＳ Ｐゴシック"/>
                <a:cs typeface="Arial"/>
              </a:rPr>
              <a:t> </a:t>
            </a:r>
            <a:r>
              <a:rPr lang="en-US" altLang="en-US" sz="1800" dirty="0" err="1">
                <a:solidFill>
                  <a:srgbClr val="000000"/>
                </a:solidFill>
                <a:latin typeface="Arial"/>
                <a:ea typeface="ＭＳ Ｐゴシック"/>
                <a:cs typeface="Arial"/>
              </a:rPr>
              <a:t>por</a:t>
            </a:r>
            <a:r>
              <a:rPr lang="en-US" altLang="en-US" sz="1800" dirty="0">
                <a:solidFill>
                  <a:srgbClr val="000000"/>
                </a:solidFill>
                <a:latin typeface="Arial"/>
                <a:ea typeface="ＭＳ Ｐゴシック"/>
                <a:cs typeface="Arial"/>
              </a:rPr>
              <a:t> la </a:t>
            </a:r>
            <a:r>
              <a:rPr lang="en-US" altLang="en-US" sz="1800" dirty="0" err="1">
                <a:solidFill>
                  <a:srgbClr val="000000"/>
                </a:solidFill>
                <a:latin typeface="Arial"/>
                <a:ea typeface="ＭＳ Ｐゴシック"/>
                <a:cs typeface="Arial"/>
              </a:rPr>
              <a:t>comunidad</a:t>
            </a:r>
            <a:r>
              <a:rPr lang="en-US" altLang="en-US" sz="1800" dirty="0">
                <a:solidFill>
                  <a:srgbClr val="000000"/>
                </a:solidFill>
                <a:latin typeface="Arial"/>
                <a:ea typeface="ＭＳ Ｐゴシック"/>
                <a:cs typeface="Arial"/>
              </a:rPr>
              <a:t> y a </a:t>
            </a:r>
            <a:r>
              <a:rPr lang="en-US" altLang="en-US" sz="1800" dirty="0" err="1">
                <a:solidFill>
                  <a:srgbClr val="000000"/>
                </a:solidFill>
                <a:latin typeface="Arial"/>
                <a:ea typeface="ＭＳ Ｐゴシック"/>
                <a:cs typeface="Arial"/>
              </a:rPr>
              <a:t>los</a:t>
            </a:r>
            <a:r>
              <a:rPr lang="en-US" altLang="en-US" sz="1800" dirty="0">
                <a:solidFill>
                  <a:srgbClr val="000000"/>
                </a:solidFill>
                <a:latin typeface="Arial"/>
                <a:ea typeface="ＭＳ Ｐゴシック"/>
                <a:cs typeface="Arial"/>
              </a:rPr>
              <a:t> </a:t>
            </a:r>
            <a:r>
              <a:rPr lang="en-US" altLang="en-US" sz="1800" dirty="0" err="1">
                <a:solidFill>
                  <a:srgbClr val="000000"/>
                </a:solidFill>
                <a:latin typeface="Arial"/>
                <a:ea typeface="ＭＳ Ｐゴシック"/>
                <a:cs typeface="Arial"/>
              </a:rPr>
              <a:t>representantes</a:t>
            </a:r>
            <a:r>
              <a:rPr lang="en-US" altLang="en-US" sz="1800" dirty="0">
                <a:solidFill>
                  <a:srgbClr val="000000"/>
                </a:solidFill>
                <a:latin typeface="Arial"/>
                <a:ea typeface="ＭＳ Ｐゴシック"/>
                <a:cs typeface="Arial"/>
              </a:rPr>
              <a:t> </a:t>
            </a:r>
            <a:r>
              <a:rPr lang="en-US" altLang="en-US" sz="1800" dirty="0" err="1">
                <a:solidFill>
                  <a:srgbClr val="000000"/>
                </a:solidFill>
                <a:latin typeface="Arial"/>
                <a:ea typeface="ＭＳ Ｐゴシック"/>
                <a:cs typeface="Arial"/>
              </a:rPr>
              <a:t>apropiados</a:t>
            </a:r>
            <a:r>
              <a:rPr lang="en-US" altLang="en-US" sz="1800" dirty="0">
                <a:solidFill>
                  <a:srgbClr val="000000"/>
                </a:solidFill>
                <a:latin typeface="Arial"/>
                <a:ea typeface="ＭＳ Ｐゴシック"/>
                <a:cs typeface="Arial"/>
              </a:rPr>
              <a:t> de la </a:t>
            </a:r>
            <a:r>
              <a:rPr lang="en-US" altLang="en-US" sz="1800" dirty="0" err="1">
                <a:solidFill>
                  <a:srgbClr val="000000"/>
                </a:solidFill>
                <a:latin typeface="Arial"/>
                <a:ea typeface="ＭＳ Ｐゴシック"/>
                <a:cs typeface="Arial"/>
              </a:rPr>
              <a:t>sociedad</a:t>
            </a:r>
            <a:r>
              <a:rPr lang="en-US" altLang="en-US" sz="1800" dirty="0">
                <a:solidFill>
                  <a:srgbClr val="000000"/>
                </a:solidFill>
                <a:latin typeface="Arial"/>
                <a:ea typeface="ＭＳ Ｐゴシック"/>
                <a:cs typeface="Arial"/>
              </a:rPr>
              <a:t> civil. </a:t>
            </a:r>
            <a:endParaRPr lang="en-US" altLang="en-US" sz="1800" dirty="0">
              <a:solidFill>
                <a:srgbClr val="000000"/>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A3A3C10-6316-C1C2-B7B4-127A8AC66602}"/>
              </a:ext>
            </a:extLst>
          </p:cNvPr>
          <p:cNvPicPr>
            <a:picLocks noChangeAspect="1"/>
          </p:cNvPicPr>
          <p:nvPr/>
        </p:nvPicPr>
        <p:blipFill>
          <a:blip r:embed="rId3"/>
          <a:stretch>
            <a:fillRect/>
          </a:stretch>
        </p:blipFill>
        <p:spPr>
          <a:xfrm>
            <a:off x="136643" y="2390672"/>
            <a:ext cx="8870714" cy="43775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4845"/>
    </mc:Choice>
    <mc:Fallback xmlns:a14="http://schemas.microsoft.com/office/drawing/2010/main" xmlns:a16="http://schemas.microsoft.com/office/drawing/2014/main" xmlns="">
      <p:transition spd="slow" advTm="4484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0"/>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523875" y="1363663"/>
            <a:ext cx="777240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dirty="0" err="1">
                <a:solidFill>
                  <a:schemeClr val="bg1"/>
                </a:solidFill>
                <a:latin typeface="Arial"/>
                <a:ea typeface="ＭＳ Ｐゴシック"/>
                <a:cs typeface="Arial"/>
              </a:rPr>
              <a:t>Apoyo</a:t>
            </a:r>
            <a:r>
              <a:rPr lang="en-US" altLang="en-US" sz="3200" dirty="0">
                <a:solidFill>
                  <a:schemeClr val="bg1"/>
                </a:solidFill>
                <a:latin typeface="Arial"/>
                <a:ea typeface="ＭＳ Ｐゴシック"/>
                <a:cs typeface="Arial"/>
              </a:rPr>
              <a:t> </a:t>
            </a:r>
            <a:r>
              <a:rPr lang="en-US" altLang="en-US" sz="3200" dirty="0" err="1">
                <a:solidFill>
                  <a:schemeClr val="bg1"/>
                </a:solidFill>
                <a:latin typeface="Arial"/>
                <a:ea typeface="ＭＳ Ｐゴシック"/>
                <a:cs typeface="Arial"/>
              </a:rPr>
              <a:t>durante</a:t>
            </a:r>
            <a:r>
              <a:rPr lang="en-US" altLang="en-US" sz="3200" dirty="0">
                <a:solidFill>
                  <a:schemeClr val="bg1"/>
                </a:solidFill>
                <a:latin typeface="Arial"/>
                <a:ea typeface="ＭＳ Ｐゴシック"/>
                <a:cs typeface="Arial"/>
              </a:rPr>
              <a:t> </a:t>
            </a:r>
            <a:r>
              <a:rPr lang="en-US" altLang="en-US" sz="3200" dirty="0" err="1">
                <a:solidFill>
                  <a:schemeClr val="bg1"/>
                </a:solidFill>
                <a:latin typeface="Arial"/>
                <a:ea typeface="ＭＳ Ｐゴシック"/>
                <a:cs typeface="Arial"/>
              </a:rPr>
              <a:t>el</a:t>
            </a:r>
            <a:r>
              <a:rPr lang="en-US" altLang="en-US" sz="3200" dirty="0">
                <a:solidFill>
                  <a:schemeClr val="bg1"/>
                </a:solidFill>
                <a:latin typeface="Arial"/>
                <a:ea typeface="ＭＳ Ｐゴシック"/>
                <a:cs typeface="Arial"/>
              </a:rPr>
              <a:t> </a:t>
            </a:r>
            <a:r>
              <a:rPr lang="en-US" altLang="en-US" sz="3200" dirty="0" err="1">
                <a:solidFill>
                  <a:schemeClr val="bg1"/>
                </a:solidFill>
                <a:latin typeface="Arial"/>
                <a:ea typeface="ＭＳ Ｐゴシック"/>
                <a:cs typeface="Arial"/>
              </a:rPr>
              <a:t>proceso</a:t>
            </a:r>
            <a:r>
              <a:rPr lang="en-US" altLang="en-US" sz="3200" dirty="0">
                <a:solidFill>
                  <a:schemeClr val="bg1"/>
                </a:solidFill>
                <a:latin typeface="Arial"/>
                <a:ea typeface="ＭＳ Ｐゴシック"/>
                <a:cs typeface="Arial"/>
              </a:rPr>
              <a:t> de </a:t>
            </a:r>
            <a:r>
              <a:rPr lang="en-US" altLang="en-US" sz="3200" dirty="0" err="1">
                <a:solidFill>
                  <a:schemeClr val="bg1"/>
                </a:solidFill>
                <a:latin typeface="Arial"/>
                <a:ea typeface="ＭＳ Ｐゴシック"/>
                <a:cs typeface="Arial"/>
              </a:rPr>
              <a:t>reporte</a:t>
            </a:r>
            <a:r>
              <a:rPr lang="en-US" altLang="en-US" sz="3200" dirty="0">
                <a:solidFill>
                  <a:schemeClr val="bg1"/>
                </a:solidFill>
                <a:latin typeface="Arial"/>
                <a:ea typeface="ＭＳ Ｐゴシック"/>
                <a:cs typeface="Arial"/>
              </a:rPr>
              <a:t> GAM</a:t>
            </a:r>
          </a:p>
        </p:txBody>
      </p:sp>
    </p:spTree>
    <p:extLst>
      <p:ext uri="{BB962C8B-B14F-4D97-AF65-F5344CB8AC3E}">
        <p14:creationId xmlns:p14="http://schemas.microsoft.com/office/powerpoint/2010/main" val="3626025927"/>
      </p:ext>
    </p:extLst>
  </p:cSld>
  <p:clrMapOvr>
    <a:masterClrMapping/>
  </p:clrMapOvr>
  <mc:AlternateContent xmlns:mc="http://schemas.openxmlformats.org/markup-compatibility/2006" xmlns:p14="http://schemas.microsoft.com/office/powerpoint/2010/main">
    <mc:Choice Requires="p14">
      <p:transition spd="slow" p14:dur="2000" advTm="6641"/>
    </mc:Choice>
    <mc:Fallback xmlns:a14="http://schemas.microsoft.com/office/drawing/2010/main" xmlns:a16="http://schemas.microsoft.com/office/drawing/2014/main" xmlns="">
      <p:transition spd="slow" advTm="6641"/>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DD32FD70-1BF6-4772-84E2-BC664F5BB0AF}"/>
              </a:ext>
            </a:extLst>
          </p:cNvPr>
          <p:cNvSpPr txBox="1">
            <a:spLocks/>
          </p:cNvSpPr>
          <p:nvPr/>
        </p:nvSpPr>
        <p:spPr bwMode="auto">
          <a:xfrm>
            <a:off x="363538" y="312738"/>
            <a:ext cx="777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a:solidFill>
                  <a:schemeClr val="bg1"/>
                </a:solidFill>
                <a:latin typeface="Arial" panose="020B0604020202020204" pitchFamily="34" charset="0"/>
                <a:cs typeface="Arial" panose="020B0604020202020204" pitchFamily="34" charset="0"/>
              </a:rPr>
              <a:t>Apoyo durante el proceso de </a:t>
            </a:r>
            <a:r>
              <a:rPr lang="en-US" altLang="en-US" sz="2400" dirty="0" err="1">
                <a:solidFill>
                  <a:schemeClr val="bg1"/>
                </a:solidFill>
                <a:latin typeface="Arial" panose="020B0604020202020204" pitchFamily="34" charset="0"/>
                <a:cs typeface="Arial" panose="020B0604020202020204" pitchFamily="34" charset="0"/>
              </a:rPr>
              <a:t>reporte</a:t>
            </a:r>
            <a:endParaRPr lang="en-US" altLang="en-US" sz="2400" dirty="0">
              <a:solidFill>
                <a:schemeClr val="bg1"/>
              </a:solidFill>
              <a:latin typeface="Arial" panose="020B0604020202020204" pitchFamily="34" charset="0"/>
              <a:cs typeface="Arial" panose="020B0604020202020204" pitchFamily="34" charset="0"/>
            </a:endParaRPr>
          </a:p>
        </p:txBody>
      </p:sp>
      <p:sp>
        <p:nvSpPr>
          <p:cNvPr id="19459" name="TextBox 6">
            <a:extLst>
              <a:ext uri="{FF2B5EF4-FFF2-40B4-BE49-F238E27FC236}">
                <a16:creationId xmlns:a16="http://schemas.microsoft.com/office/drawing/2014/main" id="{C7F9BB3B-88A8-4298-BA78-E915F66B841F}"/>
              </a:ext>
            </a:extLst>
          </p:cNvPr>
          <p:cNvSpPr txBox="1">
            <a:spLocks noChangeArrowheads="1"/>
          </p:cNvSpPr>
          <p:nvPr/>
        </p:nvSpPr>
        <p:spPr bwMode="auto">
          <a:xfrm>
            <a:off x="363538" y="1476375"/>
            <a:ext cx="7977187"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r>
              <a:rPr lang="en-GB" altLang="en-US" sz="1800" dirty="0">
                <a:latin typeface="Arial" panose="020B0604020202020204" pitchFamily="34" charset="0"/>
                <a:cs typeface="Arial" panose="020B0604020202020204" pitchFamily="34" charset="0"/>
              </a:rPr>
              <a:t>Las </a:t>
            </a:r>
            <a:r>
              <a:rPr lang="en-GB" altLang="en-US" sz="1800" dirty="0" err="1">
                <a:latin typeface="Arial" panose="020B0604020202020204" pitchFamily="34" charset="0"/>
                <a:cs typeface="Arial" panose="020B0604020202020204" pitchFamily="34" charset="0"/>
              </a:rPr>
              <a:t>oficinas</a:t>
            </a:r>
            <a:r>
              <a:rPr lang="en-GB" altLang="en-US" sz="1800" dirty="0">
                <a:latin typeface="Arial" panose="020B0604020202020204" pitchFamily="34" charset="0"/>
                <a:cs typeface="Arial" panose="020B0604020202020204" pitchFamily="34" charset="0"/>
              </a:rPr>
              <a:t> </a:t>
            </a:r>
            <a:r>
              <a:rPr lang="en-GB" altLang="en-US" sz="1800" dirty="0" err="1">
                <a:latin typeface="Arial" panose="020B0604020202020204" pitchFamily="34" charset="0"/>
                <a:cs typeface="Arial" panose="020B0604020202020204" pitchFamily="34" charset="0"/>
              </a:rPr>
              <a:t>nacionales</a:t>
            </a:r>
            <a:r>
              <a:rPr lang="en-GB" altLang="en-US" sz="1800" dirty="0">
                <a:latin typeface="Arial" panose="020B0604020202020204" pitchFamily="34" charset="0"/>
                <a:cs typeface="Arial" panose="020B0604020202020204" pitchFamily="34" charset="0"/>
              </a:rPr>
              <a:t> y regionals de ONUSIDA, UNICEF y/o la OMS </a:t>
            </a:r>
            <a:r>
              <a:rPr lang="en-GB" altLang="en-US" sz="1800" dirty="0" err="1">
                <a:latin typeface="Arial" panose="020B0604020202020204" pitchFamily="34" charset="0"/>
                <a:cs typeface="Arial" panose="020B0604020202020204" pitchFamily="34" charset="0"/>
              </a:rPr>
              <a:t>ofrecen</a:t>
            </a:r>
            <a:r>
              <a:rPr lang="en-GB" altLang="en-US" sz="1800" dirty="0">
                <a:latin typeface="Arial" panose="020B0604020202020204" pitchFamily="34" charset="0"/>
                <a:cs typeface="Arial" panose="020B0604020202020204" pitchFamily="34" charset="0"/>
              </a:rPr>
              <a:t> </a:t>
            </a:r>
            <a:r>
              <a:rPr lang="en-GB" altLang="en-US" sz="1800" dirty="0" err="1">
                <a:latin typeface="Arial" panose="020B0604020202020204" pitchFamily="34" charset="0"/>
                <a:cs typeface="Arial" panose="020B0604020202020204" pitchFamily="34" charset="0"/>
              </a:rPr>
              <a:t>asistencia</a:t>
            </a:r>
            <a:r>
              <a:rPr lang="en-GB" altLang="en-US" sz="1800" dirty="0">
                <a:latin typeface="Arial" panose="020B0604020202020204" pitchFamily="34" charset="0"/>
                <a:cs typeface="Arial" panose="020B0604020202020204" pitchFamily="34" charset="0"/>
              </a:rPr>
              <a:t> </a:t>
            </a:r>
            <a:r>
              <a:rPr lang="en-GB" altLang="en-US" sz="1800" dirty="0" err="1">
                <a:latin typeface="Arial" panose="020B0604020202020204" pitchFamily="34" charset="0"/>
                <a:cs typeface="Arial" panose="020B0604020202020204" pitchFamily="34" charset="0"/>
              </a:rPr>
              <a:t>técnica</a:t>
            </a:r>
            <a:r>
              <a:rPr lang="en-GB" altLang="en-US" sz="1800" dirty="0">
                <a:latin typeface="Arial" panose="020B0604020202020204" pitchFamily="34" charset="0"/>
                <a:cs typeface="Arial" panose="020B0604020202020204" pitchFamily="34" charset="0"/>
              </a:rPr>
              <a:t>. </a:t>
            </a:r>
          </a:p>
          <a:p>
            <a:endParaRPr lang="en-GB" altLang="en-US" sz="1800" dirty="0">
              <a:latin typeface="Arial" panose="020B0604020202020204" pitchFamily="34" charset="0"/>
              <a:cs typeface="Arial" panose="020B0604020202020204" pitchFamily="34" charset="0"/>
            </a:endParaRPr>
          </a:p>
          <a:p>
            <a:r>
              <a:rPr lang="en-GB" altLang="en-US" sz="1800" dirty="0">
                <a:latin typeface="Arial" panose="020B0604020202020204" pitchFamily="34" charset="0"/>
                <a:cs typeface="Arial" panose="020B0604020202020204" pitchFamily="34" charset="0"/>
              </a:rPr>
              <a:t>También se </a:t>
            </a:r>
            <a:r>
              <a:rPr lang="en-GB" altLang="en-US" sz="1800" dirty="0" err="1">
                <a:latin typeface="Arial" panose="020B0604020202020204" pitchFamily="34" charset="0"/>
                <a:cs typeface="Arial" panose="020B0604020202020204" pitchFamily="34" charset="0"/>
              </a:rPr>
              <a:t>cuenta</a:t>
            </a:r>
            <a:r>
              <a:rPr lang="en-GB" altLang="en-US" sz="1800" dirty="0">
                <a:latin typeface="Arial" panose="020B0604020202020204" pitchFamily="34" charset="0"/>
                <a:cs typeface="Arial" panose="020B0604020202020204" pitchFamily="34" charset="0"/>
              </a:rPr>
              <a:t> con </a:t>
            </a:r>
            <a:r>
              <a:rPr lang="en-GB" altLang="en-US" sz="1800" dirty="0" err="1">
                <a:latin typeface="Arial" panose="020B0604020202020204" pitchFamily="34" charset="0"/>
                <a:cs typeface="Arial" panose="020B0604020202020204" pitchFamily="34" charset="0"/>
              </a:rPr>
              <a:t>el</a:t>
            </a:r>
            <a:r>
              <a:rPr lang="en-GB" altLang="en-US" sz="1800" dirty="0">
                <a:latin typeface="Arial" panose="020B0604020202020204" pitchFamily="34" charset="0"/>
                <a:cs typeface="Arial" panose="020B0604020202020204" pitchFamily="34" charset="0"/>
              </a:rPr>
              <a:t> </a:t>
            </a:r>
            <a:r>
              <a:rPr lang="en-GB" altLang="en-US" sz="1800" dirty="0" err="1">
                <a:latin typeface="Arial" panose="020B0604020202020204" pitchFamily="34" charset="0"/>
                <a:cs typeface="Arial" panose="020B0604020202020204" pitchFamily="34" charset="0"/>
              </a:rPr>
              <a:t>apoyo</a:t>
            </a:r>
            <a:r>
              <a:rPr lang="en-GB" altLang="en-US" sz="1800" dirty="0">
                <a:latin typeface="Arial" panose="020B0604020202020204" pitchFamily="34" charset="0"/>
                <a:cs typeface="Arial" panose="020B0604020202020204" pitchFamily="34" charset="0"/>
              </a:rPr>
              <a:t> del Departamento de Datos para </a:t>
            </a:r>
            <a:r>
              <a:rPr lang="en-GB" altLang="en-US" sz="1800" dirty="0" err="1">
                <a:latin typeface="Arial" panose="020B0604020202020204" pitchFamily="34" charset="0"/>
                <a:cs typeface="Arial" panose="020B0604020202020204" pitchFamily="34" charset="0"/>
              </a:rPr>
              <a:t>el</a:t>
            </a:r>
            <a:r>
              <a:rPr lang="en-GB" altLang="en-US" sz="1800" dirty="0">
                <a:latin typeface="Arial" panose="020B0604020202020204" pitchFamily="34" charset="0"/>
                <a:cs typeface="Arial" panose="020B0604020202020204" pitchFamily="34" charset="0"/>
              </a:rPr>
              <a:t> Impacto de ONUSIDA (AIDSreporting@unaids.org)</a:t>
            </a:r>
            <a:endParaRPr lang="en-US" altLang="en-US" sz="1800" dirty="0">
              <a:solidFill>
                <a:srgbClr val="00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24316"/>
    </mc:Choice>
    <mc:Fallback xmlns:a14="http://schemas.microsoft.com/office/drawing/2010/main" xmlns:a16="http://schemas.microsoft.com/office/drawing/2014/main" xmlns="">
      <p:transition spd="slow" advTm="2431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87086"/>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523875" y="1363663"/>
            <a:ext cx="777240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200">
                <a:solidFill>
                  <a:schemeClr val="bg1"/>
                </a:solidFill>
                <a:latin typeface="Arial"/>
                <a:ea typeface="ＭＳ Ｐゴシック"/>
                <a:cs typeface="Arial"/>
              </a:rPr>
              <a:t>Dónde encontrar los datos previamente reportados</a:t>
            </a:r>
          </a:p>
        </p:txBody>
      </p:sp>
      <p:pic>
        <p:nvPicPr>
          <p:cNvPr id="5" name="Picture 4">
            <a:hlinkClick r:id="rId3"/>
            <a:extLst>
              <a:ext uri="{FF2B5EF4-FFF2-40B4-BE49-F238E27FC236}">
                <a16:creationId xmlns:a16="http://schemas.microsoft.com/office/drawing/2014/main" id="{A9533502-0664-4AD6-BD13-313D862137F0}"/>
              </a:ext>
            </a:extLst>
          </p:cNvPr>
          <p:cNvPicPr>
            <a:picLocks noChangeAspect="1"/>
          </p:cNvPicPr>
          <p:nvPr/>
        </p:nvPicPr>
        <p:blipFill>
          <a:blip r:embed="rId4"/>
          <a:stretch>
            <a:fillRect/>
          </a:stretch>
        </p:blipFill>
        <p:spPr>
          <a:xfrm>
            <a:off x="676075" y="2588972"/>
            <a:ext cx="6922547" cy="1286342"/>
          </a:xfrm>
          <a:prstGeom prst="rect">
            <a:avLst/>
          </a:prstGeom>
        </p:spPr>
      </p:pic>
    </p:spTree>
    <p:extLst>
      <p:ext uri="{BB962C8B-B14F-4D97-AF65-F5344CB8AC3E}">
        <p14:creationId xmlns:p14="http://schemas.microsoft.com/office/powerpoint/2010/main" val="981460842"/>
      </p:ext>
    </p:extLst>
  </p:cSld>
  <p:clrMapOvr>
    <a:masterClrMapping/>
  </p:clrMapOvr>
  <mc:AlternateContent xmlns:mc="http://schemas.openxmlformats.org/markup-compatibility/2006" xmlns:p14="http://schemas.microsoft.com/office/powerpoint/2010/main">
    <mc:Choice Requires="p14">
      <p:transition spd="slow" p14:dur="2000" advTm="10268"/>
    </mc:Choice>
    <mc:Fallback xmlns:a14="http://schemas.microsoft.com/office/drawing/2010/main" xmlns:a16="http://schemas.microsoft.com/office/drawing/2014/main" xmlns="">
      <p:transition spd="slow" advTm="1026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6">
            <a:extLst>
              <a:ext uri="{FF2B5EF4-FFF2-40B4-BE49-F238E27FC236}">
                <a16:creationId xmlns:a16="http://schemas.microsoft.com/office/drawing/2014/main" id="{0DBDF579-46FF-44E3-9534-0429A2D6001D}"/>
              </a:ext>
            </a:extLst>
          </p:cNvPr>
          <p:cNvSpPr txBox="1">
            <a:spLocks noChangeArrowheads="1"/>
          </p:cNvSpPr>
          <p:nvPr/>
        </p:nvSpPr>
        <p:spPr bwMode="auto">
          <a:xfrm>
            <a:off x="609600" y="434068"/>
            <a:ext cx="5033963" cy="356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buFont typeface="Arial" panose="020B0604020202020204" pitchFamily="34" charset="0"/>
              <a:buNone/>
            </a:pPr>
            <a:r>
              <a:rPr lang="en-US" altLang="en-US" sz="1800">
                <a:solidFill>
                  <a:srgbClr val="000000"/>
                </a:solidFill>
                <a:latin typeface="Arial"/>
                <a:ea typeface="ＭＳ Ｐゴシック"/>
                <a:cs typeface="Arial"/>
                <a:hlinkClick r:id="rId3"/>
              </a:rPr>
              <a:t>aidsinfo.unaids.org</a:t>
            </a:r>
          </a:p>
        </p:txBody>
      </p:sp>
      <p:pic>
        <p:nvPicPr>
          <p:cNvPr id="3" name="Picture 2">
            <a:extLst>
              <a:ext uri="{FF2B5EF4-FFF2-40B4-BE49-F238E27FC236}">
                <a16:creationId xmlns:a16="http://schemas.microsoft.com/office/drawing/2014/main" id="{D4492216-86E4-4DF5-BC42-77B4606FAE72}"/>
              </a:ext>
            </a:extLst>
          </p:cNvPr>
          <p:cNvPicPr>
            <a:picLocks noChangeAspect="1"/>
          </p:cNvPicPr>
          <p:nvPr/>
        </p:nvPicPr>
        <p:blipFill>
          <a:blip r:embed="rId4"/>
          <a:stretch>
            <a:fillRect/>
          </a:stretch>
        </p:blipFill>
        <p:spPr>
          <a:xfrm>
            <a:off x="609600" y="790576"/>
            <a:ext cx="7924800" cy="58680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541"/>
    </mc:Choice>
    <mc:Fallback xmlns:a14="http://schemas.microsoft.com/office/drawing/2010/main" xmlns:a16="http://schemas.microsoft.com/office/drawing/2014/main" xmlns="">
      <p:transition spd="slow" advTm="12541"/>
    </mc:Fallback>
  </mc:AlternateContent>
  <p:extLst>
    <p:ext uri="{3A86A75C-4F4B-4683-9AE1-C65F6400EC91}">
      <p14:laserTraceLst xmlns:p14="http://schemas.microsoft.com/office/powerpoint/2010/main">
        <p14:tracePtLst>
          <p14:tracePt t="5607" x="128588" y="1168400"/>
          <p14:tracePt t="5613" x="219075" y="1187450"/>
          <p14:tracePt t="5621" x="328613" y="1196975"/>
          <p14:tracePt t="5631" x="447675" y="1223963"/>
          <p14:tracePt t="5637" x="557213" y="1260475"/>
          <p14:tracePt t="5644" x="666750" y="1287463"/>
          <p14:tracePt t="5650" x="785813" y="1314450"/>
          <p14:tracePt t="5658" x="895350" y="1343025"/>
          <p14:tracePt t="5666" x="1050925" y="1370013"/>
          <p14:tracePt t="5673" x="1177925" y="1397000"/>
          <p14:tracePt t="5682" x="1306513" y="1433513"/>
          <p14:tracePt t="5688" x="1452563" y="1460500"/>
          <p14:tracePt t="5699" x="1571625" y="1489075"/>
          <p14:tracePt t="5702" x="1662113" y="1516063"/>
          <p14:tracePt t="5710" x="1781175" y="1543050"/>
          <p14:tracePt t="5718" x="1873250" y="1570038"/>
          <p14:tracePt t="5724" x="1990725" y="1598613"/>
          <p14:tracePt t="5732" x="2100263" y="1616075"/>
          <p14:tracePt t="5740" x="2174875" y="1625600"/>
          <p14:tracePt t="5747" x="2255838" y="1635125"/>
          <p14:tracePt t="5754" x="2328863" y="1635125"/>
          <p14:tracePt t="5763" x="2374900" y="1652588"/>
          <p14:tracePt t="5768" x="2411413" y="1662113"/>
          <p14:tracePt t="5775" x="2447925" y="1662113"/>
          <p14:tracePt t="5783" x="2474913" y="1662113"/>
          <p14:tracePt t="5790" x="2511425" y="1662113"/>
          <p14:tracePt t="5797" x="2540000" y="1662113"/>
          <p14:tracePt t="5804" x="2576513" y="1662113"/>
          <p14:tracePt t="5814" x="2613025" y="1662113"/>
          <p14:tracePt t="5820" x="2630488" y="1662113"/>
          <p14:tracePt t="5828" x="2676525" y="1662113"/>
          <p14:tracePt t="5836" x="2703513" y="1662113"/>
          <p14:tracePt t="5842" x="2732088" y="1662113"/>
          <p14:tracePt t="5850" x="2759075" y="1671638"/>
          <p14:tracePt t="5859" x="2795588" y="1679575"/>
          <p14:tracePt t="5869" x="2805113" y="1679575"/>
          <p14:tracePt t="5873" x="2822575" y="1689100"/>
          <p14:tracePt t="5884" x="2849563" y="1698625"/>
          <p14:tracePt t="5888" x="2859088" y="1698625"/>
          <p14:tracePt t="5903" x="2886075" y="1698625"/>
          <p14:tracePt t="5913" x="2895600" y="1708150"/>
          <p14:tracePt t="5919" x="2914650" y="1716088"/>
          <p14:tracePt t="5926" x="2922588" y="1716088"/>
          <p14:tracePt t="5937" x="2932113" y="1716088"/>
          <p14:tracePt t="5941" x="2941638" y="1716088"/>
          <p14:tracePt t="5953" x="2951163" y="1716088"/>
          <p14:tracePt t="5960" x="2959100" y="1716088"/>
          <p14:tracePt t="5975" x="2968625" y="1716088"/>
          <p14:tracePt t="5982" x="2978150" y="1716088"/>
          <p14:tracePt t="6819" x="2987675" y="1716088"/>
          <p14:tracePt t="6825" x="3005138" y="1716088"/>
          <p14:tracePt t="6833" x="3032125" y="1725613"/>
          <p14:tracePt t="6841" x="3051175" y="1735138"/>
          <p14:tracePt t="6848" x="3087688" y="1744663"/>
          <p14:tracePt t="6855" x="3124200" y="1752600"/>
          <p14:tracePt t="6866" x="3170238" y="1781175"/>
          <p14:tracePt t="6870" x="3206750" y="1789113"/>
          <p14:tracePt t="6878" x="3252788" y="1798638"/>
          <p14:tracePt t="6884" x="3279775" y="1817688"/>
          <p14:tracePt t="6893" x="3325813" y="1825625"/>
          <p14:tracePt t="6899" x="3343275" y="1835150"/>
          <p14:tracePt t="6907" x="3370263" y="1835150"/>
          <p14:tracePt t="6916" x="3389313" y="1844675"/>
          <p14:tracePt t="6921" x="3406775" y="1854200"/>
          <p14:tracePt t="6936" x="3435350" y="1854200"/>
          <p14:tracePt t="6943" x="3452813" y="1854200"/>
          <p14:tracePt t="6951" x="3462338" y="1854200"/>
          <p14:tracePt t="6963" x="3471863" y="1854200"/>
          <p14:tracePt t="6971" x="3479800" y="1854200"/>
          <p14:tracePt t="6979" x="3498850" y="1854200"/>
          <p14:tracePt t="6985" x="3508375" y="1854200"/>
          <p14:tracePt t="6995" x="3525838" y="1854200"/>
          <p14:tracePt t="7001" x="3544888" y="1854200"/>
          <p14:tracePt t="7007" x="3552825" y="1854200"/>
          <p14:tracePt t="7016" x="3581400" y="1854200"/>
          <p14:tracePt t="7022" x="3581400" y="1844675"/>
          <p14:tracePt t="7029" x="3598863" y="1844675"/>
          <p14:tracePt t="7037" x="3617913" y="1835150"/>
          <p14:tracePt t="7061" x="3654425" y="1835150"/>
          <p14:tracePt t="7067" x="3662363" y="1825625"/>
          <p14:tracePt t="7074" x="3662363" y="1817688"/>
          <p14:tracePt t="7081" x="3681413" y="1817688"/>
          <p14:tracePt t="7088" x="3690938" y="1817688"/>
          <p14:tracePt t="7095" x="3698875" y="1817688"/>
          <p14:tracePt t="7117" x="3708400" y="1817688"/>
          <p14:tracePt t="7121" x="3717925" y="1817688"/>
          <p14:tracePt t="7135" x="3727450" y="1817688"/>
          <p14:tracePt t="7158" x="3735388" y="1817688"/>
          <p14:tracePt t="7167" x="3744913" y="1817688"/>
          <p14:tracePt t="7187" x="3744913" y="1808163"/>
          <p14:tracePt t="7195" x="3744913" y="1798638"/>
          <p14:tracePt t="7209" x="3744913" y="1789113"/>
          <p14:tracePt t="7215" x="3744913" y="1781175"/>
          <p14:tracePt t="7237" x="3744913" y="1771650"/>
          <p14:tracePt t="7252" x="3744913" y="1762125"/>
          <p14:tracePt t="8198" x="3754438" y="1762125"/>
          <p14:tracePt t="8205" x="3763963" y="1762125"/>
          <p14:tracePt t="8215" x="3781425" y="1771650"/>
          <p14:tracePt t="8219" x="3800475" y="1771650"/>
          <p14:tracePt t="8234" x="3846513" y="1781175"/>
          <p14:tracePt t="8243" x="3873500" y="1789113"/>
          <p14:tracePt t="8252" x="3890963" y="1789113"/>
          <p14:tracePt t="8256" x="3910013" y="1789113"/>
          <p14:tracePt t="8266" x="3927475" y="1798638"/>
          <p14:tracePt t="8270" x="3956050" y="1808163"/>
          <p14:tracePt t="8279" x="3992563" y="1808163"/>
          <p14:tracePt t="8285" x="4010025" y="1817688"/>
          <p14:tracePt t="8294" x="4037013" y="1817688"/>
          <p14:tracePt t="8301" x="4065588" y="1817688"/>
          <p14:tracePt t="8307" x="4102100" y="1817688"/>
          <p14:tracePt t="8314" x="4138613" y="1817688"/>
          <p14:tracePt t="8321" x="4165600" y="1817688"/>
          <p14:tracePt t="8330" x="4202113" y="1817688"/>
          <p14:tracePt t="8337" x="4238625" y="1817688"/>
          <p14:tracePt t="8345" x="4265613" y="1817688"/>
          <p14:tracePt t="8352" x="4292600" y="1808163"/>
          <p14:tracePt t="8362" x="4311650" y="1808163"/>
          <p14:tracePt t="8366" x="4330700" y="1808163"/>
          <p14:tracePt t="8374" x="4348163" y="1798638"/>
          <p14:tracePt t="8381" x="4357688" y="1798638"/>
          <p14:tracePt t="8388" x="4375150" y="1798638"/>
          <p14:tracePt t="8395" x="4384675" y="1798638"/>
          <p14:tracePt t="8418" x="4403725" y="1798638"/>
          <p14:tracePt t="8425" x="4411663" y="1789113"/>
          <p14:tracePt t="8433" x="4421188" y="1789113"/>
          <p14:tracePt t="8441" x="4440238" y="1789113"/>
          <p14:tracePt t="8447" x="4448175" y="1789113"/>
          <p14:tracePt t="8462" x="4467225" y="1789113"/>
          <p14:tracePt t="8478" x="4476750" y="1789113"/>
          <p14:tracePt t="8485" x="4484688" y="1789113"/>
          <p14:tracePt t="8499" x="4494213" y="1789113"/>
          <p14:tracePt t="8514" x="4503738" y="1789113"/>
          <p14:tracePt t="8536" x="4513263" y="1789113"/>
          <p14:tracePt t="8551" x="4513263" y="1781175"/>
          <p14:tracePt t="8565" x="4521200" y="1781175"/>
          <p14:tracePt t="9518" x="4540250" y="1781175"/>
          <p14:tracePt t="9532" x="4594225" y="1781175"/>
          <p14:tracePt t="9541" x="4613275" y="1781175"/>
          <p14:tracePt t="9547" x="4630738" y="1781175"/>
          <p14:tracePt t="9556" x="4667250" y="1781175"/>
          <p14:tracePt t="9563" x="4676775" y="1781175"/>
          <p14:tracePt t="9571" x="4695825" y="1781175"/>
          <p14:tracePt t="9580" x="4732338" y="1781175"/>
          <p14:tracePt t="9584" x="4740275" y="1781175"/>
          <p14:tracePt t="9594" x="4759325" y="1781175"/>
          <p14:tracePt t="9599" x="4776788" y="1781175"/>
          <p14:tracePt t="9605" x="4795838" y="1781175"/>
          <p14:tracePt t="9612" x="4813300" y="1781175"/>
          <p14:tracePt t="9619" x="4832350" y="1781175"/>
          <p14:tracePt t="9627" x="4841875" y="1781175"/>
          <p14:tracePt t="9634" x="4851400" y="1781175"/>
          <p14:tracePt t="9642" x="4868863" y="1781175"/>
          <p14:tracePt t="9649" x="4878388" y="1781175"/>
          <p14:tracePt t="9664" x="4895850" y="1781175"/>
          <p14:tracePt t="9670" x="4905375" y="1781175"/>
          <p14:tracePt t="9679" x="4914900" y="1781175"/>
          <p14:tracePt t="9686" x="4924425" y="1781175"/>
          <p14:tracePt t="9693" x="4932363" y="1781175"/>
          <p14:tracePt t="9701" x="4941888" y="1781175"/>
          <p14:tracePt t="9710" x="4951413" y="1781175"/>
          <p14:tracePt t="9716" x="4960938" y="1781175"/>
          <p14:tracePt t="9724" x="4978400" y="1781175"/>
          <p14:tracePt t="9732" x="4997450" y="1781175"/>
          <p14:tracePt t="9739" x="5005388" y="1781175"/>
          <p14:tracePt t="9746" x="5014913" y="1781175"/>
          <p14:tracePt t="9754" x="5024438" y="1781175"/>
          <p14:tracePt t="9760" x="5033963" y="1781175"/>
          <p14:tracePt t="9769" x="5041900" y="1781175"/>
          <p14:tracePt t="9783" x="5051425" y="1781175"/>
          <p14:tracePt t="9790" x="5060950" y="1781175"/>
          <p14:tracePt t="9805" x="5070475" y="1781175"/>
          <p14:tracePt t="9812" x="5078413" y="1781175"/>
          <p14:tracePt t="11652" x="4786313" y="1525588"/>
          <p14:tracePt t="11662" x="4248150" y="1041400"/>
          <p14:tracePt t="11667" x="3773488" y="566738"/>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Box 6">
            <a:extLst>
              <a:ext uri="{FF2B5EF4-FFF2-40B4-BE49-F238E27FC236}">
                <a16:creationId xmlns:a16="http://schemas.microsoft.com/office/drawing/2014/main" id="{F717F661-A998-4F7C-AF2B-0DB2F55FF791}"/>
              </a:ext>
            </a:extLst>
          </p:cNvPr>
          <p:cNvSpPr txBox="1">
            <a:spLocks noChangeArrowheads="1"/>
          </p:cNvSpPr>
          <p:nvPr/>
        </p:nvSpPr>
        <p:spPr bwMode="auto">
          <a:xfrm>
            <a:off x="609600" y="738188"/>
            <a:ext cx="5033963"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buFontTx/>
              <a:buNone/>
            </a:pPr>
            <a:r>
              <a:rPr lang="es-CR" altLang="en-US" sz="1800">
                <a:latin typeface="Arial" panose="020B0604020202020204" pitchFamily="34" charset="0"/>
                <a:cs typeface="Arial" panose="020B0604020202020204" pitchFamily="34" charset="0"/>
                <a:hlinkClick r:id="rId3"/>
              </a:rPr>
              <a:t>http://kpatlas.unaids.org/dashboard</a:t>
            </a:r>
            <a:endParaRPr lang="en-US" altLang="en-US" sz="1800">
              <a:solidFill>
                <a:srgbClr val="0000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4BC29C6-5AFF-4152-A85B-8E15F4AF6772}"/>
              </a:ext>
            </a:extLst>
          </p:cNvPr>
          <p:cNvPicPr>
            <a:picLocks noChangeAspect="1"/>
          </p:cNvPicPr>
          <p:nvPr/>
        </p:nvPicPr>
        <p:blipFill>
          <a:blip r:embed="rId4"/>
          <a:stretch>
            <a:fillRect/>
          </a:stretch>
        </p:blipFill>
        <p:spPr>
          <a:xfrm>
            <a:off x="609599" y="1100138"/>
            <a:ext cx="7758571" cy="53218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515"/>
    </mc:Choice>
    <mc:Fallback xmlns:a14="http://schemas.microsoft.com/office/drawing/2010/main" xmlns:a16="http://schemas.microsoft.com/office/drawing/2014/main" xmlns="">
      <p:transition spd="slow" advTm="14515"/>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Box 6">
            <a:extLst>
              <a:ext uri="{FF2B5EF4-FFF2-40B4-BE49-F238E27FC236}">
                <a16:creationId xmlns:a16="http://schemas.microsoft.com/office/drawing/2014/main" id="{A4E48934-D3A0-4DB4-9A9D-8410F72FF995}"/>
              </a:ext>
            </a:extLst>
          </p:cNvPr>
          <p:cNvSpPr txBox="1">
            <a:spLocks noChangeArrowheads="1"/>
          </p:cNvSpPr>
          <p:nvPr/>
        </p:nvSpPr>
        <p:spPr bwMode="auto">
          <a:xfrm>
            <a:off x="609600" y="738188"/>
            <a:ext cx="6188075"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buFontTx/>
              <a:buNone/>
            </a:pPr>
            <a:r>
              <a:rPr lang="es-CR" altLang="en-US" sz="1800">
                <a:latin typeface="Arial" panose="020B0604020202020204" pitchFamily="34" charset="0"/>
                <a:cs typeface="Arial" panose="020B0604020202020204" pitchFamily="34" charset="0"/>
                <a:hlinkClick r:id="rId3"/>
              </a:rPr>
              <a:t>http://hivfinancial.unaids.org/hivfinancialdashboards.html</a:t>
            </a:r>
            <a:endParaRPr lang="en-US" altLang="en-US" sz="1800">
              <a:solidFill>
                <a:srgbClr val="000000"/>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D8B77A8D-60F5-41EF-B4AC-71949D5DEED4}"/>
              </a:ext>
            </a:extLst>
          </p:cNvPr>
          <p:cNvGrpSpPr/>
          <p:nvPr/>
        </p:nvGrpSpPr>
        <p:grpSpPr>
          <a:xfrm>
            <a:off x="410680" y="1206019"/>
            <a:ext cx="8322639" cy="4445962"/>
            <a:chOff x="-11908" y="1405800"/>
            <a:chExt cx="8720479" cy="4445962"/>
          </a:xfrm>
        </p:grpSpPr>
        <p:pic>
          <p:nvPicPr>
            <p:cNvPr id="23554" name="Picture 1">
              <a:extLst>
                <a:ext uri="{FF2B5EF4-FFF2-40B4-BE49-F238E27FC236}">
                  <a16:creationId xmlns:a16="http://schemas.microsoft.com/office/drawing/2014/main" id="{E70CDC07-3F93-4CE1-B12D-C6F9807CC2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05800"/>
              <a:ext cx="8708571" cy="2850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1823A26-72CE-41A5-97F6-5259798153AE}"/>
                </a:ext>
              </a:extLst>
            </p:cNvPr>
            <p:cNvPicPr>
              <a:picLocks noChangeAspect="1"/>
            </p:cNvPicPr>
            <p:nvPr/>
          </p:nvPicPr>
          <p:blipFill>
            <a:blip r:embed="rId5"/>
            <a:stretch>
              <a:fillRect/>
            </a:stretch>
          </p:blipFill>
          <p:spPr>
            <a:xfrm>
              <a:off x="-11908" y="2372633"/>
              <a:ext cx="8720479" cy="3479129"/>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2000" advTm="10825"/>
    </mc:Choice>
    <mc:Fallback xmlns:a14="http://schemas.microsoft.com/office/drawing/2010/main" xmlns:a16="http://schemas.microsoft.com/office/drawing/2014/main" xmlns="">
      <p:transition spd="slow" advTm="1082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Box 6">
            <a:extLst>
              <a:ext uri="{FF2B5EF4-FFF2-40B4-BE49-F238E27FC236}">
                <a16:creationId xmlns:a16="http://schemas.microsoft.com/office/drawing/2014/main" id="{A6820627-ED5F-4D1C-83A0-2E5466CE4992}"/>
              </a:ext>
            </a:extLst>
          </p:cNvPr>
          <p:cNvSpPr txBox="1">
            <a:spLocks noChangeArrowheads="1"/>
          </p:cNvSpPr>
          <p:nvPr/>
        </p:nvSpPr>
        <p:spPr bwMode="auto">
          <a:xfrm>
            <a:off x="718496" y="373856"/>
            <a:ext cx="61880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buFontTx/>
              <a:buNone/>
            </a:pPr>
            <a:r>
              <a:rPr lang="es-CR" altLang="en-US" sz="1800">
                <a:latin typeface="Arial" panose="020B0604020202020204" pitchFamily="34" charset="0"/>
                <a:cs typeface="Arial" panose="020B0604020202020204" pitchFamily="34" charset="0"/>
                <a:hlinkClick r:id="rId3"/>
              </a:rPr>
              <a:t>http://lawsandpolicies.unaids.org/</a:t>
            </a:r>
            <a:endParaRPr lang="en-US" altLang="en-US" sz="1800">
              <a:solidFill>
                <a:srgbClr val="0000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4FA644D-4AE2-4145-BE95-4864D44EB87A}"/>
              </a:ext>
            </a:extLst>
          </p:cNvPr>
          <p:cNvPicPr>
            <a:picLocks noChangeAspect="1"/>
          </p:cNvPicPr>
          <p:nvPr/>
        </p:nvPicPr>
        <p:blipFill>
          <a:blip r:embed="rId4"/>
          <a:stretch>
            <a:fillRect/>
          </a:stretch>
        </p:blipFill>
        <p:spPr>
          <a:xfrm>
            <a:off x="718496" y="719688"/>
            <a:ext cx="7803081" cy="604033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081"/>
    </mc:Choice>
    <mc:Fallback xmlns:a14="http://schemas.microsoft.com/office/drawing/2010/main" xmlns:a16="http://schemas.microsoft.com/office/drawing/2014/main" xmlns="">
      <p:transition spd="slow" advTm="13081"/>
    </mc:Fallback>
  </mc:AlternateContent>
  <p:extLst>
    <p:ext uri="{3A86A75C-4F4B-4683-9AE1-C65F6400EC91}">
      <p14:laserTraceLst xmlns:p14="http://schemas.microsoft.com/office/powerpoint/2010/main">
        <p14:tracePtLst>
          <p14:tracePt t="1064" x="5810250" y="630238"/>
          <p14:tracePt t="1070" x="5810250" y="647700"/>
          <p14:tracePt t="1084" x="5827713" y="693738"/>
          <p14:tracePt t="1092" x="5827713" y="739775"/>
          <p14:tracePt t="1102" x="5846763" y="793750"/>
          <p14:tracePt t="1106" x="5854700" y="849313"/>
          <p14:tracePt t="1116" x="5854700" y="912813"/>
          <p14:tracePt t="1124" x="5854700" y="985838"/>
          <p14:tracePt t="1130" x="5854700" y="1022350"/>
          <p14:tracePt t="1141" x="5854700" y="1050925"/>
          <p14:tracePt t="1146" x="5854700" y="1087438"/>
          <p14:tracePt t="1157" x="5864225" y="1131888"/>
          <p14:tracePt t="1168" x="5873750" y="1150938"/>
          <p14:tracePt t="1170" x="5873750" y="1168400"/>
          <p14:tracePt t="1179" x="5883275" y="1177925"/>
          <p14:tracePt t="1185" x="5891213" y="1196975"/>
          <p14:tracePt t="1200" x="5900738" y="1204913"/>
          <p14:tracePt t="1215" x="5919788" y="1204913"/>
          <p14:tracePt t="1222" x="5929313" y="1204913"/>
          <p14:tracePt t="1229" x="5937250" y="1204913"/>
          <p14:tracePt t="1237" x="5956300" y="1204913"/>
          <p14:tracePt t="1251" x="5965825" y="1204913"/>
          <p14:tracePt t="1273" x="5973763" y="1204913"/>
          <p14:tracePt t="1281" x="5983288" y="1204913"/>
          <p14:tracePt t="1295" x="5992813" y="1204913"/>
          <p14:tracePt t="1303" x="6002338" y="1204913"/>
          <p14:tracePt t="1318" x="6010275" y="1204913"/>
          <p14:tracePt t="6276" x="6019800" y="1204913"/>
          <p14:tracePt t="6285" x="6056313" y="1204913"/>
          <p14:tracePt t="6295" x="6083300" y="1196975"/>
          <p14:tracePt t="6297" x="6102350" y="1196975"/>
          <p14:tracePt t="6307" x="6148388" y="1187450"/>
          <p14:tracePt t="6311" x="6175375" y="1177925"/>
          <p14:tracePt t="6319" x="6202363" y="1177925"/>
          <p14:tracePt t="6325" x="6229350" y="1168400"/>
          <p14:tracePt t="6333" x="6265863" y="1168400"/>
          <p14:tracePt t="6340" x="6284913" y="1160463"/>
          <p14:tracePt t="6347" x="6321425" y="1160463"/>
          <p14:tracePt t="6356" x="6338888" y="1160463"/>
          <p14:tracePt t="6362" x="6357938" y="1160463"/>
          <p14:tracePt t="6369" x="6375400" y="1160463"/>
          <p14:tracePt t="6378" x="6394450" y="1160463"/>
          <p14:tracePt t="6384" x="6411913" y="1160463"/>
          <p14:tracePt t="6391" x="6421438" y="1160463"/>
          <p14:tracePt t="6406" x="6440488" y="1160463"/>
          <p14:tracePt t="6415" x="6448425" y="1160463"/>
          <p14:tracePt t="6426" x="6457950" y="1160463"/>
          <p14:tracePt t="6430" x="6477000" y="1160463"/>
          <p14:tracePt t="6445" x="6486525" y="1160463"/>
          <p14:tracePt t="6454" x="6503988" y="1160463"/>
          <p14:tracePt t="6461" x="6513513" y="1160463"/>
          <p14:tracePt t="6468" x="6530975" y="1160463"/>
          <p14:tracePt t="6478" x="6540500" y="1160463"/>
          <p14:tracePt t="6481" x="6559550" y="1168400"/>
          <p14:tracePt t="6489" x="6567488" y="1168400"/>
          <p14:tracePt t="6502" x="6586538" y="1168400"/>
          <p14:tracePt t="6511" x="6596063" y="1168400"/>
          <p14:tracePt t="6517" x="6604000" y="1168400"/>
          <p14:tracePt t="6532" x="6613525" y="1168400"/>
          <p14:tracePt t="6539" x="6623050" y="1168400"/>
          <p14:tracePt t="6561" x="6632575" y="1168400"/>
          <p14:tracePt t="6583" x="6640513" y="1168400"/>
          <p14:tracePt t="12138" x="6577013" y="1104900"/>
          <p14:tracePt t="12145" x="6411913" y="958850"/>
          <p14:tracePt t="12152" x="6165850" y="73025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0C6666-50C5-4330-8F8C-73930E985083}"/>
              </a:ext>
            </a:extLst>
          </p:cNvPr>
          <p:cNvSpPr txBox="1"/>
          <p:nvPr/>
        </p:nvSpPr>
        <p:spPr>
          <a:xfrm>
            <a:off x="508233" y="3108595"/>
            <a:ext cx="8277725" cy="2246769"/>
          </a:xfrm>
          <a:prstGeom prst="rect">
            <a:avLst/>
          </a:prstGeom>
          <a:noFill/>
        </p:spPr>
        <p:txBody>
          <a:bodyPr wrap="square" rtlCol="0">
            <a:spAutoFit/>
          </a:bodyPr>
          <a:lstStyle/>
          <a:p>
            <a:r>
              <a:rPr lang="en-US" sz="2800"/>
              <a:t>Para más información, visite</a:t>
            </a:r>
          </a:p>
          <a:p>
            <a:endParaRPr lang="en-US" sz="2800"/>
          </a:p>
          <a:p>
            <a:r>
              <a:rPr lang="en-US" sz="2800">
                <a:hlinkClick r:id="rId2"/>
              </a:rPr>
              <a:t>https://www.unaids.org/en/global-aids-monitoring</a:t>
            </a:r>
            <a:endParaRPr lang="en-US" sz="2800"/>
          </a:p>
          <a:p>
            <a:endParaRPr lang="en-US" sz="2800"/>
          </a:p>
          <a:p>
            <a:endParaRPr lang="en-US" sz="2800"/>
          </a:p>
        </p:txBody>
      </p:sp>
      <p:sp>
        <p:nvSpPr>
          <p:cNvPr id="5" name="TextBox 4">
            <a:extLst>
              <a:ext uri="{FF2B5EF4-FFF2-40B4-BE49-F238E27FC236}">
                <a16:creationId xmlns:a16="http://schemas.microsoft.com/office/drawing/2014/main" id="{7C0FDC22-6938-4C33-B9A5-48AEE62DE868}"/>
              </a:ext>
            </a:extLst>
          </p:cNvPr>
          <p:cNvSpPr txBox="1"/>
          <p:nvPr/>
        </p:nvSpPr>
        <p:spPr>
          <a:xfrm>
            <a:off x="0" y="1"/>
            <a:ext cx="9143999" cy="1552074"/>
          </a:xfrm>
          <a:prstGeom prst="rect">
            <a:avLst/>
          </a:prstGeom>
          <a:solidFill>
            <a:schemeClr val="bg1"/>
          </a:solidFill>
        </p:spPr>
        <p:txBody>
          <a:bodyPr wrap="square" rtlCol="0">
            <a:spAutoFit/>
          </a:bodyPr>
          <a:lstStyle/>
          <a:p>
            <a:endParaRPr lang="en-US"/>
          </a:p>
        </p:txBody>
      </p:sp>
      <p:pic>
        <p:nvPicPr>
          <p:cNvPr id="4" name="Picture 3">
            <a:extLst>
              <a:ext uri="{FF2B5EF4-FFF2-40B4-BE49-F238E27FC236}">
                <a16:creationId xmlns:a16="http://schemas.microsoft.com/office/drawing/2014/main" id="{9F8400C6-1AA0-4CD1-9E0A-08F27C7302F3}"/>
              </a:ext>
            </a:extLst>
          </p:cNvPr>
          <p:cNvPicPr>
            <a:picLocks noChangeAspect="1"/>
          </p:cNvPicPr>
          <p:nvPr/>
        </p:nvPicPr>
        <p:blipFill>
          <a:blip r:embed="rId3"/>
          <a:stretch>
            <a:fillRect/>
          </a:stretch>
        </p:blipFill>
        <p:spPr>
          <a:xfrm>
            <a:off x="4647096" y="375988"/>
            <a:ext cx="4391879" cy="827170"/>
          </a:xfrm>
          <a:prstGeom prst="rect">
            <a:avLst/>
          </a:prstGeom>
        </p:spPr>
      </p:pic>
    </p:spTree>
    <p:extLst>
      <p:ext uri="{BB962C8B-B14F-4D97-AF65-F5344CB8AC3E}">
        <p14:creationId xmlns:p14="http://schemas.microsoft.com/office/powerpoint/2010/main" val="1590102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0"/>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523875" y="1363662"/>
            <a:ext cx="7772400" cy="1107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200" dirty="0">
                <a:solidFill>
                  <a:schemeClr val="bg1"/>
                </a:solidFill>
                <a:latin typeface="Arial"/>
                <a:ea typeface="ＭＳ Ｐゴシック"/>
                <a:cs typeface="Arial"/>
              </a:rPr>
              <a:t>Componentes de los reportes GAM 2026</a:t>
            </a:r>
          </a:p>
        </p:txBody>
      </p:sp>
    </p:spTree>
    <p:extLst>
      <p:ext uri="{BB962C8B-B14F-4D97-AF65-F5344CB8AC3E}">
        <p14:creationId xmlns:p14="http://schemas.microsoft.com/office/powerpoint/2010/main" val="2158985286"/>
      </p:ext>
    </p:extLst>
  </p:cSld>
  <p:clrMapOvr>
    <a:masterClrMapping/>
  </p:clrMapOvr>
  <mc:AlternateContent xmlns:mc="http://schemas.openxmlformats.org/markup-compatibility/2006" xmlns:p14="http://schemas.microsoft.com/office/powerpoint/2010/main">
    <mc:Choice Requires="p14">
      <p:transition spd="slow" p14:dur="2000" advTm="5018"/>
    </mc:Choice>
    <mc:Fallback xmlns:a14="http://schemas.microsoft.com/office/drawing/2010/main" xmlns:a16="http://schemas.microsoft.com/office/drawing/2014/main" xmlns="">
      <p:transition spd="slow" advTm="501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E6431AA3-00C2-464C-AB63-6C7490ACF4A1}"/>
              </a:ext>
            </a:extLst>
          </p:cNvPr>
          <p:cNvSpPr txBox="1">
            <a:spLocks/>
          </p:cNvSpPr>
          <p:nvPr/>
        </p:nvSpPr>
        <p:spPr bwMode="auto">
          <a:xfrm>
            <a:off x="535972" y="325699"/>
            <a:ext cx="7772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dirty="0">
                <a:solidFill>
                  <a:schemeClr val="bg1"/>
                </a:solidFill>
                <a:latin typeface="Arial"/>
                <a:ea typeface="ＭＳ Ｐゴシック"/>
                <a:cs typeface="Arial"/>
              </a:rPr>
              <a:t>GAM 2026</a:t>
            </a:r>
          </a:p>
        </p:txBody>
      </p:sp>
      <p:sp>
        <p:nvSpPr>
          <p:cNvPr id="7171" name="TextBox 6">
            <a:extLst>
              <a:ext uri="{FF2B5EF4-FFF2-40B4-BE49-F238E27FC236}">
                <a16:creationId xmlns:a16="http://schemas.microsoft.com/office/drawing/2014/main" id="{BF1FFD78-85FE-4A02-856A-97F26BD3E56C}"/>
              </a:ext>
            </a:extLst>
          </p:cNvPr>
          <p:cNvSpPr txBox="1">
            <a:spLocks noChangeArrowheads="1"/>
          </p:cNvSpPr>
          <p:nvPr/>
        </p:nvSpPr>
        <p:spPr bwMode="auto">
          <a:xfrm>
            <a:off x="363536" y="1275846"/>
            <a:ext cx="8117271" cy="4306307"/>
          </a:xfrm>
          <a:prstGeom prst="rect">
            <a:avLst/>
          </a:prstGeom>
          <a:noFill/>
          <a:ln>
            <a:noFill/>
          </a:ln>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eaLnBrk="1" hangingPunct="1">
              <a:lnSpc>
                <a:spcPts val="2200"/>
              </a:lnSpc>
              <a:spcBef>
                <a:spcPct val="0"/>
              </a:spcBef>
              <a:defRPr/>
            </a:pPr>
            <a:r>
              <a:rPr lang="en-US" altLang="en-US" sz="1800" dirty="0">
                <a:solidFill>
                  <a:srgbClr val="000000"/>
                </a:solidFill>
                <a:latin typeface="Arial" panose="020B0604020202020204" pitchFamily="34" charset="0"/>
                <a:cs typeface="Arial" panose="020B0604020202020204" pitchFamily="34" charset="0"/>
              </a:rPr>
              <a:t>Datos de los indicadores</a:t>
            </a:r>
          </a:p>
          <a:p>
            <a:pPr marL="1028700" lvl="1" eaLnBrk="1" hangingPunct="1">
              <a:lnSpc>
                <a:spcPts val="2200"/>
              </a:lnSpc>
              <a:spcBef>
                <a:spcPct val="0"/>
              </a:spcBef>
              <a:defRPr/>
            </a:pPr>
            <a:r>
              <a:rPr lang="en-US" altLang="en-US" sz="1800" dirty="0">
                <a:solidFill>
                  <a:srgbClr val="000000"/>
                </a:solidFill>
                <a:latin typeface="Arial" panose="020B0604020202020204" pitchFamily="34" charset="0"/>
                <a:cs typeface="Arial" panose="020B0604020202020204" pitchFamily="34" charset="0"/>
              </a:rPr>
              <a:t>Incluyendo desgloses y datos subnacionales, cuando se soliciten</a:t>
            </a:r>
          </a:p>
          <a:p>
            <a:pPr marL="285750" indent="-285750" eaLnBrk="1" hangingPunct="1">
              <a:lnSpc>
                <a:spcPts val="2200"/>
              </a:lnSpc>
              <a:spcBef>
                <a:spcPct val="0"/>
              </a:spcBef>
              <a:defRPr/>
            </a:pPr>
            <a:endParaRPr lang="en-US" altLang="en-US" sz="18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r>
              <a:rPr lang="en-US" altLang="en-US" sz="1800" dirty="0">
                <a:solidFill>
                  <a:srgbClr val="000000"/>
                </a:solidFill>
                <a:latin typeface="Arial"/>
                <a:ea typeface="ＭＳ Ｐゴシック"/>
                <a:cs typeface="Arial"/>
              </a:rPr>
              <a:t>Instrumento de </a:t>
            </a:r>
            <a:r>
              <a:rPr lang="en-US" altLang="en-US" sz="1800" dirty="0" err="1">
                <a:solidFill>
                  <a:srgbClr val="000000"/>
                </a:solidFill>
                <a:latin typeface="Arial"/>
                <a:ea typeface="ＭＳ Ｐゴシック"/>
                <a:cs typeface="Arial"/>
              </a:rPr>
              <a:t>Compromisos</a:t>
            </a:r>
            <a:r>
              <a:rPr lang="en-US" altLang="en-US" sz="1800" dirty="0">
                <a:solidFill>
                  <a:srgbClr val="000000"/>
                </a:solidFill>
                <a:latin typeface="Arial"/>
                <a:ea typeface="ＭＳ Ｐゴシック"/>
                <a:cs typeface="Arial"/>
              </a:rPr>
              <a:t> y </a:t>
            </a:r>
            <a:r>
              <a:rPr lang="en-US" altLang="en-US" sz="1800" dirty="0" err="1">
                <a:solidFill>
                  <a:srgbClr val="000000"/>
                </a:solidFill>
                <a:latin typeface="Arial"/>
                <a:ea typeface="ＭＳ Ｐゴシック"/>
                <a:cs typeface="Arial"/>
              </a:rPr>
              <a:t>Políticas</a:t>
            </a:r>
            <a:r>
              <a:rPr lang="en-US" altLang="en-US" sz="1800" dirty="0">
                <a:solidFill>
                  <a:srgbClr val="000000"/>
                </a:solidFill>
                <a:latin typeface="Arial"/>
                <a:ea typeface="ＭＳ Ｐゴシック"/>
                <a:cs typeface="Arial"/>
              </a:rPr>
              <a:t> Nacionales (ICPN)</a:t>
            </a:r>
          </a:p>
          <a:p>
            <a:pPr marL="1028700" lvl="1" eaLnBrk="1" hangingPunct="1">
              <a:lnSpc>
                <a:spcPts val="2200"/>
              </a:lnSpc>
              <a:spcBef>
                <a:spcPct val="0"/>
              </a:spcBef>
              <a:defRPr/>
            </a:pPr>
            <a:r>
              <a:rPr lang="en-US" altLang="en-US" sz="1800" dirty="0" err="1">
                <a:solidFill>
                  <a:srgbClr val="000000"/>
                </a:solidFill>
                <a:latin typeface="Arial" panose="020B0604020202020204" pitchFamily="34" charset="0"/>
                <a:cs typeface="Arial" panose="020B0604020202020204" pitchFamily="34" charset="0"/>
              </a:rPr>
              <a:t>Parte</a:t>
            </a:r>
            <a:r>
              <a:rPr lang="en-US" altLang="en-US" sz="1800" dirty="0">
                <a:solidFill>
                  <a:srgbClr val="000000"/>
                </a:solidFill>
                <a:latin typeface="Arial" panose="020B0604020202020204" pitchFamily="34" charset="0"/>
                <a:cs typeface="Arial" panose="020B0604020202020204" pitchFamily="34" charset="0"/>
              </a:rPr>
              <a:t> A: a ser </a:t>
            </a:r>
            <a:r>
              <a:rPr lang="en-US" altLang="en-US" sz="1800" dirty="0" err="1">
                <a:solidFill>
                  <a:srgbClr val="000000"/>
                </a:solidFill>
                <a:latin typeface="Arial" panose="020B0604020202020204" pitchFamily="34" charset="0"/>
                <a:cs typeface="Arial" panose="020B0604020202020204" pitchFamily="34" charset="0"/>
              </a:rPr>
              <a:t>completada</a:t>
            </a:r>
            <a:r>
              <a:rPr lang="en-US" altLang="en-US" sz="1800" dirty="0">
                <a:solidFill>
                  <a:srgbClr val="000000"/>
                </a:solidFill>
                <a:latin typeface="Arial" panose="020B0604020202020204" pitchFamily="34" charset="0"/>
                <a:cs typeface="Arial" panose="020B0604020202020204" pitchFamily="34" charset="0"/>
              </a:rPr>
              <a:t> </a:t>
            </a:r>
            <a:r>
              <a:rPr lang="en-US" altLang="en-US" sz="1800" dirty="0" err="1">
                <a:solidFill>
                  <a:srgbClr val="000000"/>
                </a:solidFill>
                <a:latin typeface="Arial" panose="020B0604020202020204" pitchFamily="34" charset="0"/>
                <a:cs typeface="Arial" panose="020B0604020202020204" pitchFamily="34" charset="0"/>
              </a:rPr>
              <a:t>por</a:t>
            </a:r>
            <a:r>
              <a:rPr lang="en-US" altLang="en-US" sz="1800" dirty="0">
                <a:solidFill>
                  <a:srgbClr val="000000"/>
                </a:solidFill>
                <a:latin typeface="Arial" panose="020B0604020202020204" pitchFamily="34" charset="0"/>
                <a:cs typeface="Arial" panose="020B0604020202020204" pitchFamily="34" charset="0"/>
              </a:rPr>
              <a:t> las </a:t>
            </a:r>
            <a:r>
              <a:rPr lang="en-US" altLang="en-US" sz="1800" dirty="0" err="1">
                <a:solidFill>
                  <a:srgbClr val="000000"/>
                </a:solidFill>
                <a:latin typeface="Arial" panose="020B0604020202020204" pitchFamily="34" charset="0"/>
                <a:cs typeface="Arial" panose="020B0604020202020204" pitchFamily="34" charset="0"/>
              </a:rPr>
              <a:t>autoridades</a:t>
            </a:r>
            <a:r>
              <a:rPr lang="en-US" altLang="en-US" sz="1800" dirty="0">
                <a:solidFill>
                  <a:srgbClr val="000000"/>
                </a:solidFill>
                <a:latin typeface="Arial" panose="020B0604020202020204" pitchFamily="34" charset="0"/>
                <a:cs typeface="Arial" panose="020B0604020202020204" pitchFamily="34" charset="0"/>
              </a:rPr>
              <a:t> </a:t>
            </a:r>
            <a:r>
              <a:rPr lang="en-US" altLang="en-US" sz="1800" dirty="0" err="1">
                <a:solidFill>
                  <a:srgbClr val="000000"/>
                </a:solidFill>
                <a:latin typeface="Arial" panose="020B0604020202020204" pitchFamily="34" charset="0"/>
                <a:cs typeface="Arial" panose="020B0604020202020204" pitchFamily="34" charset="0"/>
              </a:rPr>
              <a:t>nacionales</a:t>
            </a:r>
            <a:endParaRPr lang="en-US" altLang="en-US" sz="1800" dirty="0">
              <a:solidFill>
                <a:srgbClr val="000000"/>
              </a:solidFill>
              <a:latin typeface="Arial" panose="020B0604020202020204" pitchFamily="34" charset="0"/>
              <a:cs typeface="Arial" panose="020B0604020202020204" pitchFamily="34" charset="0"/>
            </a:endParaRPr>
          </a:p>
          <a:p>
            <a:pPr marL="1028700" lvl="1" eaLnBrk="1" hangingPunct="1">
              <a:lnSpc>
                <a:spcPts val="2200"/>
              </a:lnSpc>
              <a:spcBef>
                <a:spcPct val="0"/>
              </a:spcBef>
              <a:defRPr/>
            </a:pPr>
            <a:r>
              <a:rPr lang="en-US" altLang="en-US" sz="1800" dirty="0" err="1">
                <a:solidFill>
                  <a:srgbClr val="000000"/>
                </a:solidFill>
                <a:latin typeface="Arial" panose="020B0604020202020204" pitchFamily="34" charset="0"/>
                <a:cs typeface="Arial" panose="020B0604020202020204" pitchFamily="34" charset="0"/>
              </a:rPr>
              <a:t>Parte</a:t>
            </a:r>
            <a:r>
              <a:rPr lang="en-US" altLang="en-US" sz="1800" dirty="0">
                <a:solidFill>
                  <a:srgbClr val="000000"/>
                </a:solidFill>
                <a:latin typeface="Arial" panose="020B0604020202020204" pitchFamily="34" charset="0"/>
                <a:cs typeface="Arial" panose="020B0604020202020204" pitchFamily="34" charset="0"/>
              </a:rPr>
              <a:t> B: a ser </a:t>
            </a:r>
            <a:r>
              <a:rPr lang="en-US" altLang="en-US" sz="1800" dirty="0" err="1">
                <a:solidFill>
                  <a:srgbClr val="000000"/>
                </a:solidFill>
                <a:latin typeface="Arial" panose="020B0604020202020204" pitchFamily="34" charset="0"/>
                <a:cs typeface="Arial" panose="020B0604020202020204" pitchFamily="34" charset="0"/>
              </a:rPr>
              <a:t>completada</a:t>
            </a:r>
            <a:r>
              <a:rPr lang="en-US" altLang="en-US" sz="1800" dirty="0">
                <a:solidFill>
                  <a:srgbClr val="000000"/>
                </a:solidFill>
                <a:latin typeface="Arial" panose="020B0604020202020204" pitchFamily="34" charset="0"/>
                <a:cs typeface="Arial" panose="020B0604020202020204" pitchFamily="34" charset="0"/>
              </a:rPr>
              <a:t> </a:t>
            </a:r>
            <a:r>
              <a:rPr lang="en-US" altLang="en-US" sz="1800" dirty="0" err="1">
                <a:solidFill>
                  <a:srgbClr val="000000"/>
                </a:solidFill>
                <a:latin typeface="Arial" panose="020B0604020202020204" pitchFamily="34" charset="0"/>
                <a:cs typeface="Arial" panose="020B0604020202020204" pitchFamily="34" charset="0"/>
              </a:rPr>
              <a:t>por</a:t>
            </a:r>
            <a:r>
              <a:rPr lang="en-US" altLang="en-US" sz="1800" dirty="0">
                <a:solidFill>
                  <a:srgbClr val="000000"/>
                </a:solidFill>
                <a:latin typeface="Arial" panose="020B0604020202020204" pitchFamily="34" charset="0"/>
                <a:cs typeface="Arial" panose="020B0604020202020204" pitchFamily="34" charset="0"/>
              </a:rPr>
              <a:t> </a:t>
            </a:r>
            <a:r>
              <a:rPr lang="en-US" altLang="en-US" sz="1800" dirty="0" err="1">
                <a:solidFill>
                  <a:srgbClr val="000000"/>
                </a:solidFill>
                <a:latin typeface="Arial" panose="020B0604020202020204" pitchFamily="34" charset="0"/>
                <a:cs typeface="Arial" panose="020B0604020202020204" pitchFamily="34" charset="0"/>
              </a:rPr>
              <a:t>representantes</a:t>
            </a:r>
            <a:r>
              <a:rPr lang="en-US" altLang="en-US" sz="1800" dirty="0">
                <a:solidFill>
                  <a:srgbClr val="000000"/>
                </a:solidFill>
                <a:latin typeface="Arial" panose="020B0604020202020204" pitchFamily="34" charset="0"/>
                <a:cs typeface="Arial" panose="020B0604020202020204" pitchFamily="34" charset="0"/>
              </a:rPr>
              <a:t> de las comunidades y la Sociedad civil y </a:t>
            </a:r>
            <a:r>
              <a:rPr lang="en-US" altLang="en-US" sz="1800" dirty="0" err="1">
                <a:solidFill>
                  <a:srgbClr val="000000"/>
                </a:solidFill>
                <a:latin typeface="Arial" panose="020B0604020202020204" pitchFamily="34" charset="0"/>
                <a:cs typeface="Arial" panose="020B0604020202020204" pitchFamily="34" charset="0"/>
              </a:rPr>
              <a:t>otras</a:t>
            </a:r>
            <a:r>
              <a:rPr lang="en-US" altLang="en-US" sz="1800" dirty="0">
                <a:solidFill>
                  <a:srgbClr val="000000"/>
                </a:solidFill>
                <a:latin typeface="Arial" panose="020B0604020202020204" pitchFamily="34" charset="0"/>
                <a:cs typeface="Arial" panose="020B0604020202020204" pitchFamily="34" charset="0"/>
              </a:rPr>
              <a:t> </a:t>
            </a:r>
            <a:r>
              <a:rPr lang="en-US" altLang="en-US" sz="1800" dirty="0" err="1">
                <a:solidFill>
                  <a:srgbClr val="000000"/>
                </a:solidFill>
                <a:latin typeface="Arial" panose="020B0604020202020204" pitchFamily="34" charset="0"/>
                <a:cs typeface="Arial" panose="020B0604020202020204" pitchFamily="34" charset="0"/>
              </a:rPr>
              <a:t>contrapartes</a:t>
            </a:r>
            <a:r>
              <a:rPr lang="en-US" altLang="en-US" sz="1800" dirty="0">
                <a:solidFill>
                  <a:srgbClr val="000000"/>
                </a:solidFill>
                <a:latin typeface="Arial" panose="020B0604020202020204" pitchFamily="34" charset="0"/>
                <a:cs typeface="Arial" panose="020B0604020202020204" pitchFamily="34" charset="0"/>
              </a:rPr>
              <a:t> no </a:t>
            </a:r>
            <a:r>
              <a:rPr lang="en-US" altLang="en-US" sz="1800" dirty="0" err="1">
                <a:solidFill>
                  <a:srgbClr val="000000"/>
                </a:solidFill>
                <a:latin typeface="Arial" panose="020B0604020202020204" pitchFamily="34" charset="0"/>
                <a:cs typeface="Arial" panose="020B0604020202020204" pitchFamily="34" charset="0"/>
              </a:rPr>
              <a:t>gubernamentales</a:t>
            </a:r>
            <a:r>
              <a:rPr lang="en-US" altLang="en-US" sz="1800" dirty="0">
                <a:solidFill>
                  <a:srgbClr val="000000"/>
                </a:solidFill>
                <a:latin typeface="Arial" panose="020B0604020202020204" pitchFamily="34" charset="0"/>
                <a:cs typeface="Arial" panose="020B0604020202020204" pitchFamily="34" charset="0"/>
              </a:rPr>
              <a:t> </a:t>
            </a:r>
            <a:r>
              <a:rPr lang="en-US" altLang="en-US" sz="1800" dirty="0" err="1">
                <a:solidFill>
                  <a:srgbClr val="000000"/>
                </a:solidFill>
                <a:latin typeface="Arial" panose="020B0604020202020204" pitchFamily="34" charset="0"/>
                <a:cs typeface="Arial" panose="020B0604020202020204" pitchFamily="34" charset="0"/>
              </a:rPr>
              <a:t>involucradas</a:t>
            </a:r>
            <a:r>
              <a:rPr lang="en-US" altLang="en-US" sz="1800" dirty="0">
                <a:solidFill>
                  <a:srgbClr val="000000"/>
                </a:solidFill>
                <a:latin typeface="Arial" panose="020B0604020202020204" pitchFamily="34" charset="0"/>
                <a:cs typeface="Arial" panose="020B0604020202020204" pitchFamily="34" charset="0"/>
              </a:rPr>
              <a:t> </a:t>
            </a:r>
            <a:r>
              <a:rPr lang="en-US" altLang="en-US" sz="1800" dirty="0" err="1">
                <a:solidFill>
                  <a:srgbClr val="000000"/>
                </a:solidFill>
                <a:latin typeface="Arial" panose="020B0604020202020204" pitchFamily="34" charset="0"/>
                <a:cs typeface="Arial" panose="020B0604020202020204" pitchFamily="34" charset="0"/>
              </a:rPr>
              <a:t>en</a:t>
            </a:r>
            <a:r>
              <a:rPr lang="en-US" altLang="en-US" sz="1800" dirty="0">
                <a:solidFill>
                  <a:srgbClr val="000000"/>
                </a:solidFill>
                <a:latin typeface="Arial" panose="020B0604020202020204" pitchFamily="34" charset="0"/>
                <a:cs typeface="Arial" panose="020B0604020202020204" pitchFamily="34" charset="0"/>
              </a:rPr>
              <a:t> la </a:t>
            </a:r>
            <a:r>
              <a:rPr lang="en-US" altLang="en-US" sz="1800" dirty="0" err="1">
                <a:solidFill>
                  <a:srgbClr val="000000"/>
                </a:solidFill>
                <a:latin typeface="Arial" panose="020B0604020202020204" pitchFamily="34" charset="0"/>
                <a:cs typeface="Arial" panose="020B0604020202020204" pitchFamily="34" charset="0"/>
              </a:rPr>
              <a:t>respuesta</a:t>
            </a:r>
            <a:r>
              <a:rPr lang="en-US" altLang="en-US" sz="1800" dirty="0">
                <a:solidFill>
                  <a:srgbClr val="000000"/>
                </a:solidFill>
                <a:latin typeface="Arial" panose="020B0604020202020204" pitchFamily="34" charset="0"/>
                <a:cs typeface="Arial" panose="020B0604020202020204" pitchFamily="34" charset="0"/>
              </a:rPr>
              <a:t> al VIH</a:t>
            </a:r>
          </a:p>
          <a:p>
            <a:pPr marL="1028700" lvl="1" eaLnBrk="1" hangingPunct="1">
              <a:lnSpc>
                <a:spcPts val="2200"/>
              </a:lnSpc>
              <a:spcBef>
                <a:spcPct val="0"/>
              </a:spcBef>
              <a:defRPr/>
            </a:pPr>
            <a:endParaRPr lang="en-US" altLang="en-US" sz="14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r>
              <a:rPr lang="en-US" altLang="en-US" sz="1800" dirty="0">
                <a:solidFill>
                  <a:srgbClr val="000000"/>
                </a:solidFill>
                <a:latin typeface="Arial" panose="020B0604020202020204" pitchFamily="34" charset="0"/>
                <a:cs typeface="Arial" panose="020B0604020202020204" pitchFamily="34" charset="0"/>
              </a:rPr>
              <a:t>Datos del </a:t>
            </a:r>
            <a:r>
              <a:rPr lang="en-US" altLang="en-US" sz="1800" dirty="0" err="1">
                <a:solidFill>
                  <a:srgbClr val="000000"/>
                </a:solidFill>
                <a:latin typeface="Arial" panose="020B0604020202020204" pitchFamily="34" charset="0"/>
                <a:cs typeface="Arial" panose="020B0604020202020204" pitchFamily="34" charset="0"/>
              </a:rPr>
              <a:t>monitoreo</a:t>
            </a:r>
            <a:r>
              <a:rPr lang="en-US" altLang="en-US" sz="1800" dirty="0">
                <a:solidFill>
                  <a:srgbClr val="000000"/>
                </a:solidFill>
                <a:latin typeface="Arial" panose="020B0604020202020204" pitchFamily="34" charset="0"/>
                <a:cs typeface="Arial" panose="020B0604020202020204" pitchFamily="34" charset="0"/>
              </a:rPr>
              <a:t> </a:t>
            </a:r>
            <a:r>
              <a:rPr lang="en-US" altLang="en-US" sz="1800" dirty="0" err="1">
                <a:solidFill>
                  <a:srgbClr val="000000"/>
                </a:solidFill>
                <a:latin typeface="Arial" panose="020B0604020202020204" pitchFamily="34" charset="0"/>
                <a:cs typeface="Arial" panose="020B0604020202020204" pitchFamily="34" charset="0"/>
              </a:rPr>
              <a:t>comunitario</a:t>
            </a:r>
            <a:endParaRPr lang="en-US" altLang="en-US" sz="18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endParaRPr lang="en-US" altLang="en-US" sz="18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r>
              <a:rPr lang="en-US" altLang="en-US" sz="1800" dirty="0" err="1">
                <a:solidFill>
                  <a:srgbClr val="000000"/>
                </a:solidFill>
                <a:latin typeface="Arial" panose="020B0604020202020204" pitchFamily="34" charset="0"/>
                <a:cs typeface="Arial" panose="020B0604020202020204" pitchFamily="34" charset="0"/>
              </a:rPr>
              <a:t>Resumenes</a:t>
            </a:r>
            <a:r>
              <a:rPr lang="en-US" altLang="en-US" sz="1800" dirty="0">
                <a:solidFill>
                  <a:srgbClr val="000000"/>
                </a:solidFill>
                <a:latin typeface="Arial" panose="020B0604020202020204" pitchFamily="34" charset="0"/>
                <a:cs typeface="Arial" panose="020B0604020202020204" pitchFamily="34" charset="0"/>
              </a:rPr>
              <a:t> </a:t>
            </a:r>
            <a:r>
              <a:rPr lang="en-US" altLang="en-US" sz="1800" dirty="0" err="1">
                <a:solidFill>
                  <a:srgbClr val="000000"/>
                </a:solidFill>
                <a:latin typeface="Arial" panose="020B0604020202020204" pitchFamily="34" charset="0"/>
                <a:cs typeface="Arial" panose="020B0604020202020204" pitchFamily="34" charset="0"/>
              </a:rPr>
              <a:t>narrativos</a:t>
            </a:r>
            <a:endParaRPr lang="en-US" altLang="en-US" sz="18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endParaRPr lang="en-US" altLang="en-US" sz="18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r>
              <a:rPr lang="en-US" altLang="en-US" sz="1800" dirty="0">
                <a:solidFill>
                  <a:srgbClr val="000000"/>
                </a:solidFill>
                <a:latin typeface="Arial" panose="020B0604020202020204" pitchFamily="34" charset="0"/>
                <a:cs typeface="Arial" panose="020B0604020202020204" pitchFamily="34" charset="0"/>
              </a:rPr>
              <a:t>Encuesta sobre medicamentos y </a:t>
            </a:r>
            <a:r>
              <a:rPr lang="en-US" altLang="en-US" sz="1800" dirty="0" err="1">
                <a:solidFill>
                  <a:srgbClr val="000000"/>
                </a:solidFill>
                <a:latin typeface="Arial" panose="020B0604020202020204" pitchFamily="34" charset="0"/>
                <a:cs typeface="Arial" panose="020B0604020202020204" pitchFamily="34" charset="0"/>
              </a:rPr>
              <a:t>diagnósticos</a:t>
            </a:r>
            <a:r>
              <a:rPr lang="en-US" altLang="en-US" sz="1800" dirty="0">
                <a:solidFill>
                  <a:srgbClr val="000000"/>
                </a:solidFill>
                <a:latin typeface="Arial" panose="020B0604020202020204" pitchFamily="34" charset="0"/>
                <a:cs typeface="Arial" panose="020B0604020202020204" pitchFamily="34" charset="0"/>
              </a:rPr>
              <a:t> del </a:t>
            </a:r>
            <a:r>
              <a:rPr lang="en-US" altLang="en-US" sz="1800" dirty="0" err="1">
                <a:solidFill>
                  <a:srgbClr val="000000"/>
                </a:solidFill>
                <a:latin typeface="Arial" panose="020B0604020202020204" pitchFamily="34" charset="0"/>
                <a:cs typeface="Arial" panose="020B0604020202020204" pitchFamily="34" charset="0"/>
              </a:rPr>
              <a:t>sida</a:t>
            </a:r>
            <a:endParaRPr lang="en-US" altLang="en-US" sz="1800" dirty="0">
              <a:solidFill>
                <a:srgbClr val="000000"/>
              </a:solidFill>
              <a:latin typeface="Arial" panose="020B0604020202020204" pitchFamily="34" charset="0"/>
              <a:cs typeface="Arial" panose="020B0604020202020204" pitchFamily="34" charset="0"/>
            </a:endParaRPr>
          </a:p>
          <a:p>
            <a:pPr eaLnBrk="1" hangingPunct="1">
              <a:lnSpc>
                <a:spcPts val="2200"/>
              </a:lnSpc>
              <a:spcBef>
                <a:spcPct val="0"/>
              </a:spcBef>
              <a:buFont typeface="Arial" panose="020B0604020202020204" pitchFamily="34" charset="0"/>
              <a:buNone/>
              <a:defRPr/>
            </a:pPr>
            <a:endParaRPr lang="en-US" altLang="en-US" sz="1800" dirty="0">
              <a:solidFill>
                <a:srgbClr val="00000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32715C47-16DE-42FA-BC7B-1E7A9B8D7258}"/>
              </a:ext>
            </a:extLst>
          </p:cNvPr>
          <p:cNvSpPr txBox="1"/>
          <p:nvPr/>
        </p:nvSpPr>
        <p:spPr>
          <a:xfrm>
            <a:off x="363536" y="5582153"/>
            <a:ext cx="3971110" cy="923330"/>
          </a:xfrm>
          <a:prstGeom prst="rect">
            <a:avLst/>
          </a:prstGeom>
          <a:solidFill>
            <a:schemeClr val="accent3">
              <a:lumMod val="40000"/>
              <a:lumOff val="60000"/>
            </a:schemeClr>
          </a:solidFill>
        </p:spPr>
        <p:txBody>
          <a:bodyPr wrap="square" rtlCol="0">
            <a:spAutoFit/>
          </a:bodyPr>
          <a:lstStyle/>
          <a:p>
            <a:r>
              <a:rPr lang="en-US" dirty="0"/>
              <a:t>Enlace a la </a:t>
            </a:r>
            <a:r>
              <a:rPr lang="en-US" dirty="0" err="1"/>
              <a:t>plataforma</a:t>
            </a:r>
            <a:r>
              <a:rPr lang="en-US" dirty="0"/>
              <a:t> para </a:t>
            </a:r>
            <a:r>
              <a:rPr lang="en-US" dirty="0" err="1"/>
              <a:t>reportar</a:t>
            </a:r>
            <a:r>
              <a:rPr lang="en-US" dirty="0"/>
              <a:t>:</a:t>
            </a:r>
          </a:p>
          <a:p>
            <a:r>
              <a:rPr lang="en-US" dirty="0">
                <a:hlinkClick r:id="rId3"/>
              </a:rPr>
              <a:t>https://aidsreportingtool.unaids.org/</a:t>
            </a:r>
            <a:endParaRPr lang="en-US" dirty="0"/>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53057"/>
    </mc:Choice>
    <mc:Fallback xmlns:a14="http://schemas.microsoft.com/office/drawing/2010/main" xmlns:a16="http://schemas.microsoft.com/office/drawing/2014/main" xmlns="">
      <p:transition spd="slow" advTm="5305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0"/>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63374" y="1978964"/>
            <a:ext cx="9144000" cy="1071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200" dirty="0">
                <a:solidFill>
                  <a:schemeClr val="bg1"/>
                </a:solidFill>
                <a:latin typeface="Arial"/>
                <a:ea typeface="ＭＳ Ｐゴシック"/>
                <a:cs typeface="Arial"/>
              </a:rPr>
              <a:t>Cambios </a:t>
            </a:r>
            <a:r>
              <a:rPr lang="en-US" altLang="en-US" sz="3200" dirty="0" err="1">
                <a:solidFill>
                  <a:schemeClr val="bg1"/>
                </a:solidFill>
                <a:latin typeface="Arial"/>
                <a:ea typeface="ＭＳ Ｐゴシック"/>
                <a:cs typeface="Arial"/>
              </a:rPr>
              <a:t>en</a:t>
            </a:r>
            <a:r>
              <a:rPr lang="en-US" altLang="en-US" sz="3200" dirty="0">
                <a:solidFill>
                  <a:schemeClr val="bg1"/>
                </a:solidFill>
                <a:latin typeface="Arial"/>
                <a:ea typeface="ＭＳ Ｐゴシック"/>
                <a:cs typeface="Arial"/>
              </a:rPr>
              <a:t> GAM </a:t>
            </a:r>
            <a:r>
              <a:rPr lang="en-US" altLang="en-US" sz="3200" dirty="0" err="1">
                <a:solidFill>
                  <a:schemeClr val="bg1"/>
                </a:solidFill>
                <a:latin typeface="Arial"/>
                <a:ea typeface="ＭＳ Ｐゴシック"/>
                <a:cs typeface="Arial"/>
              </a:rPr>
              <a:t>desde</a:t>
            </a:r>
            <a:r>
              <a:rPr lang="en-US" altLang="en-US" sz="3200" dirty="0">
                <a:solidFill>
                  <a:schemeClr val="bg1"/>
                </a:solidFill>
                <a:latin typeface="Arial"/>
                <a:ea typeface="ＭＳ Ｐゴシック"/>
                <a:cs typeface="Arial"/>
              </a:rPr>
              <a:t> la </a:t>
            </a:r>
            <a:r>
              <a:rPr lang="en-US" altLang="en-US" sz="3200" dirty="0" err="1">
                <a:solidFill>
                  <a:schemeClr val="bg1"/>
                </a:solidFill>
                <a:latin typeface="Arial"/>
                <a:ea typeface="ＭＳ Ｐゴシック"/>
                <a:cs typeface="Arial"/>
              </a:rPr>
              <a:t>ronda</a:t>
            </a:r>
            <a:r>
              <a:rPr lang="en-US" altLang="en-US" sz="3200" dirty="0">
                <a:solidFill>
                  <a:schemeClr val="bg1"/>
                </a:solidFill>
                <a:latin typeface="Arial"/>
                <a:ea typeface="ＭＳ Ｐゴシック"/>
                <a:cs typeface="Arial"/>
              </a:rPr>
              <a:t> de </a:t>
            </a:r>
            <a:r>
              <a:rPr lang="en-US" altLang="en-US" sz="3200" dirty="0" err="1">
                <a:solidFill>
                  <a:schemeClr val="bg1"/>
                </a:solidFill>
                <a:latin typeface="Arial"/>
                <a:ea typeface="ＭＳ Ｐゴシック"/>
                <a:cs typeface="Arial"/>
              </a:rPr>
              <a:t>reportes</a:t>
            </a:r>
            <a:r>
              <a:rPr lang="en-US" altLang="en-US" sz="3200" dirty="0">
                <a:solidFill>
                  <a:schemeClr val="bg1"/>
                </a:solidFill>
                <a:latin typeface="Arial"/>
                <a:ea typeface="ＭＳ Ｐゴシック"/>
                <a:cs typeface="Arial"/>
              </a:rPr>
              <a:t> de 2025</a:t>
            </a:r>
          </a:p>
          <a:p>
            <a:pPr eaLnBrk="1" hangingPunct="1"/>
            <a:endParaRPr lang="en-US" altLang="en-US" sz="3200" dirty="0">
              <a:solidFill>
                <a:schemeClr val="bg1"/>
              </a:solidFill>
              <a:latin typeface="Arial"/>
              <a:ea typeface="ＭＳ Ｐゴシック"/>
              <a:cs typeface="Arial"/>
            </a:endParaRPr>
          </a:p>
          <a:p>
            <a:pPr eaLnBrk="1" hangingPunct="1"/>
            <a:endParaRPr lang="en-US" altLang="en-US" sz="3200" dirty="0">
              <a:solidFill>
                <a:schemeClr val="bg1"/>
              </a:solidFill>
              <a:latin typeface="Arial"/>
              <a:ea typeface="ＭＳ Ｐゴシック"/>
              <a:cs typeface="Arial"/>
            </a:endParaRPr>
          </a:p>
          <a:p>
            <a:pPr eaLnBrk="1" hangingPunct="1"/>
            <a:endParaRPr lang="en-US" altLang="en-US" sz="3200" dirty="0">
              <a:solidFill>
                <a:schemeClr val="bg1"/>
              </a:solidFill>
              <a:latin typeface="Arial"/>
              <a:ea typeface="ＭＳ Ｐゴシック"/>
              <a:cs typeface="Arial"/>
            </a:endParaRPr>
          </a:p>
        </p:txBody>
      </p:sp>
    </p:spTree>
    <p:extLst>
      <p:ext uri="{BB962C8B-B14F-4D97-AF65-F5344CB8AC3E}">
        <p14:creationId xmlns:p14="http://schemas.microsoft.com/office/powerpoint/2010/main" val="1032957955"/>
      </p:ext>
    </p:extLst>
  </p:cSld>
  <p:clrMapOvr>
    <a:masterClrMapping/>
  </p:clrMapOvr>
  <mc:AlternateContent xmlns:mc="http://schemas.openxmlformats.org/markup-compatibility/2006" xmlns:p14="http://schemas.microsoft.com/office/powerpoint/2010/main">
    <mc:Choice Requires="p14">
      <p:transition spd="slow" p14:dur="2000" advTm="11166"/>
    </mc:Choice>
    <mc:Fallback xmlns:a14="http://schemas.microsoft.com/office/drawing/2010/main" xmlns:a16="http://schemas.microsoft.com/office/drawing/2014/main" xmlns="">
      <p:transition spd="slow" advTm="1116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Box 6">
            <a:extLst>
              <a:ext uri="{FF2B5EF4-FFF2-40B4-BE49-F238E27FC236}">
                <a16:creationId xmlns:a16="http://schemas.microsoft.com/office/drawing/2014/main" id="{7AE5402D-E2F2-4419-9886-B99F0BE970BA}"/>
              </a:ext>
            </a:extLst>
          </p:cNvPr>
          <p:cNvSpPr txBox="1">
            <a:spLocks noChangeArrowheads="1"/>
          </p:cNvSpPr>
          <p:nvPr/>
        </p:nvSpPr>
        <p:spPr bwMode="auto">
          <a:xfrm>
            <a:off x="206062" y="169646"/>
            <a:ext cx="9144000" cy="651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buNone/>
            </a:pPr>
            <a:r>
              <a:rPr lang="es-ES" sz="1800" b="1" dirty="0"/>
              <a:t>La fecha límite para la presentación se ha aplazado hasta el 31 de mayo de 2026.</a:t>
            </a:r>
            <a:endParaRPr lang="es-ES" sz="1800" dirty="0"/>
          </a:p>
          <a:p>
            <a:endParaRPr lang="es-ES" sz="1800" b="1" dirty="0"/>
          </a:p>
          <a:p>
            <a:pPr marL="0" indent="0">
              <a:buNone/>
            </a:pPr>
            <a:r>
              <a:rPr lang="es-ES" sz="1800" b="1" dirty="0"/>
              <a:t>Los indicadores a continuación, que</a:t>
            </a:r>
            <a:r>
              <a:rPr lang="es-ES" sz="1800" dirty="0"/>
              <a:t> </a:t>
            </a:r>
            <a:r>
              <a:rPr lang="es-ES" sz="1800" b="1" dirty="0"/>
              <a:t>son</a:t>
            </a:r>
            <a:r>
              <a:rPr lang="es-ES" sz="1800" dirty="0"/>
              <a:t> </a:t>
            </a:r>
            <a:r>
              <a:rPr lang="es-ES" sz="1800" b="1" dirty="0"/>
              <a:t>datos</a:t>
            </a:r>
            <a:r>
              <a:rPr lang="es-ES" sz="1800" dirty="0"/>
              <a:t> </a:t>
            </a:r>
            <a:r>
              <a:rPr lang="es-ES" sz="1800" b="1" dirty="0"/>
              <a:t>de entrada</a:t>
            </a:r>
            <a:r>
              <a:rPr lang="es-ES" sz="1800" dirty="0"/>
              <a:t> </a:t>
            </a:r>
            <a:r>
              <a:rPr lang="es-ES" sz="1800" b="1" dirty="0"/>
              <a:t>o</a:t>
            </a:r>
            <a:r>
              <a:rPr lang="es-ES" sz="1800" dirty="0"/>
              <a:t> </a:t>
            </a:r>
            <a:r>
              <a:rPr lang="es-ES" sz="1800" b="1" dirty="0"/>
              <a:t>de salida</a:t>
            </a:r>
            <a:r>
              <a:rPr lang="es-ES" sz="1800" dirty="0"/>
              <a:t> </a:t>
            </a:r>
            <a:r>
              <a:rPr lang="es-ES" sz="1800" b="1" dirty="0"/>
              <a:t>de</a:t>
            </a:r>
            <a:r>
              <a:rPr lang="es-ES" sz="1800" dirty="0"/>
              <a:t> </a:t>
            </a:r>
            <a:r>
              <a:rPr lang="es-ES" sz="1800" b="1" dirty="0" err="1"/>
              <a:t>Spectrum</a:t>
            </a:r>
            <a:r>
              <a:rPr lang="es-ES" sz="1800" b="1" dirty="0"/>
              <a:t>, se reportarán exclusivamente a través de </a:t>
            </a:r>
            <a:r>
              <a:rPr lang="es-ES" sz="1800" b="1" dirty="0" err="1"/>
              <a:t>Spectrum</a:t>
            </a:r>
            <a:r>
              <a:rPr lang="es-ES" sz="1800" dirty="0"/>
              <a:t> </a:t>
            </a:r>
            <a:r>
              <a:rPr lang="es-ES" sz="1800" b="1" dirty="0"/>
              <a:t>como</a:t>
            </a:r>
            <a:r>
              <a:rPr lang="es-ES" sz="1800" dirty="0"/>
              <a:t> </a:t>
            </a:r>
            <a:r>
              <a:rPr lang="es-ES" sz="1800" b="1" dirty="0"/>
              <a:t>parte</a:t>
            </a:r>
            <a:r>
              <a:rPr lang="es-ES" sz="1800" dirty="0"/>
              <a:t> </a:t>
            </a:r>
            <a:r>
              <a:rPr lang="es-ES" sz="1800" b="1" dirty="0"/>
              <a:t>del</a:t>
            </a:r>
            <a:r>
              <a:rPr lang="es-ES" sz="1800" dirty="0"/>
              <a:t> </a:t>
            </a:r>
            <a:r>
              <a:rPr lang="es-ES" sz="1800" b="1" dirty="0"/>
              <a:t>proceso de</a:t>
            </a:r>
            <a:r>
              <a:rPr lang="es-ES" sz="1800" dirty="0"/>
              <a:t> </a:t>
            </a:r>
            <a:r>
              <a:rPr lang="es-ES" sz="1800" b="1" dirty="0"/>
              <a:t>estimación</a:t>
            </a:r>
            <a:r>
              <a:rPr lang="es-ES" sz="1800" dirty="0"/>
              <a:t> </a:t>
            </a:r>
            <a:r>
              <a:rPr lang="es-ES" sz="1800" b="1" dirty="0"/>
              <a:t>del VIH</a:t>
            </a:r>
            <a:r>
              <a:rPr lang="es-ES" sz="1800" dirty="0"/>
              <a:t>:</a:t>
            </a:r>
          </a:p>
          <a:p>
            <a:r>
              <a:rPr lang="es-ES" sz="1800" dirty="0"/>
              <a:t>I.1 Incidencia del VIH</a:t>
            </a:r>
          </a:p>
          <a:p>
            <a:r>
              <a:rPr lang="es-ES" sz="1800" dirty="0"/>
              <a:t>I.2 Mortalidad por sida</a:t>
            </a:r>
          </a:p>
          <a:p>
            <a:r>
              <a:rPr lang="es-ES" sz="1800" dirty="0"/>
              <a:t>1.1 Personas que viven con el VIH y conocen su estado serológico</a:t>
            </a:r>
          </a:p>
          <a:p>
            <a:r>
              <a:rPr lang="es-ES" sz="1800" dirty="0"/>
              <a:t>1.11 Personas que viven con el VIH y tienen una carga viral suprimida</a:t>
            </a:r>
          </a:p>
          <a:p>
            <a:r>
              <a:rPr lang="es-ES" sz="1800" dirty="0"/>
              <a:t>3.3 Transmisión vertical del VIH</a:t>
            </a:r>
          </a:p>
          <a:p>
            <a:r>
              <a:rPr lang="es-ES" sz="1800" dirty="0"/>
              <a:t>3.4 Prevención de la transmisión vertical del VIH</a:t>
            </a:r>
          </a:p>
          <a:p>
            <a:r>
              <a:rPr lang="es-ES" sz="1800" dirty="0"/>
              <a:t>3.5 Pruebas del VIH en mujeres embarazadas</a:t>
            </a:r>
          </a:p>
          <a:p>
            <a:endParaRPr lang="es-ES" sz="1800" b="1" dirty="0"/>
          </a:p>
          <a:p>
            <a:pPr marL="0" indent="0">
              <a:buNone/>
            </a:pPr>
            <a:r>
              <a:rPr lang="es-ES" sz="1800" b="1" dirty="0"/>
              <a:t>Los indicadores sobre la PrEP y los preservativos distribuidos se han modificado para ampliar su alcance y también reflejar las necesidades satisfechas:</a:t>
            </a:r>
            <a:endParaRPr lang="es-ES" sz="1800" dirty="0"/>
          </a:p>
          <a:p>
            <a:r>
              <a:rPr lang="es-ES" sz="1800" dirty="0"/>
              <a:t>2.1 Necesidades satisfechas en materia de PrEP</a:t>
            </a:r>
          </a:p>
          <a:p>
            <a:r>
              <a:rPr lang="es-ES" sz="1800" dirty="0"/>
              <a:t>2.2 Necesidades satisfechas en materia de preservativos</a:t>
            </a:r>
          </a:p>
          <a:p>
            <a:pPr marL="0" indent="0">
              <a:buNone/>
            </a:pPr>
            <a:endParaRPr lang="es-ES" sz="1800" b="1" dirty="0"/>
          </a:p>
          <a:p>
            <a:pPr marL="0" indent="0">
              <a:buNone/>
            </a:pPr>
            <a:r>
              <a:rPr lang="es-ES" sz="1800" b="1" dirty="0"/>
              <a:t>Se han revisado los desgloses de</a:t>
            </a:r>
            <a:r>
              <a:rPr lang="es-ES" sz="1800" dirty="0"/>
              <a:t> </a:t>
            </a:r>
            <a:r>
              <a:rPr lang="es-ES" sz="1800" b="1" dirty="0"/>
              <a:t>un indicador:</a:t>
            </a:r>
            <a:endParaRPr lang="es-ES" sz="1800" dirty="0"/>
          </a:p>
          <a:p>
            <a:r>
              <a:rPr lang="es-ES" sz="1800" dirty="0"/>
              <a:t>1.3 Volumen de pruebas del VIH y positividad</a:t>
            </a:r>
          </a:p>
        </p:txBody>
      </p:sp>
    </p:spTree>
    <p:extLst>
      <p:ext uri="{BB962C8B-B14F-4D97-AF65-F5344CB8AC3E}">
        <p14:creationId xmlns:p14="http://schemas.microsoft.com/office/powerpoint/2010/main" val="656369535"/>
      </p:ext>
    </p:extLst>
  </p:cSld>
  <p:clrMapOvr>
    <a:masterClrMapping/>
  </p:clrMapOvr>
  <mc:AlternateContent xmlns:mc="http://schemas.openxmlformats.org/markup-compatibility/2006" xmlns:p14="http://schemas.microsoft.com/office/powerpoint/2010/main">
    <mc:Choice Requires="p14">
      <p:transition spd="slow" p14:dur="2000" advTm="47596"/>
    </mc:Choice>
    <mc:Fallback xmlns:a14="http://schemas.microsoft.com/office/drawing/2010/main" xmlns:a16="http://schemas.microsoft.com/office/drawing/2014/main" xmlns="">
      <p:transition spd="slow" advTm="4759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FAD9D-AB03-D0EF-D2CC-6C60AD93EE7D}"/>
            </a:ext>
          </a:extLst>
        </p:cNvPr>
        <p:cNvGrpSpPr/>
        <p:nvPr/>
      </p:nvGrpSpPr>
      <p:grpSpPr>
        <a:xfrm>
          <a:off x="0" y="0"/>
          <a:ext cx="0" cy="0"/>
          <a:chOff x="0" y="0"/>
          <a:chExt cx="0" cy="0"/>
        </a:xfrm>
      </p:grpSpPr>
      <p:sp>
        <p:nvSpPr>
          <p:cNvPr id="10243" name="TextBox 6">
            <a:extLst>
              <a:ext uri="{FF2B5EF4-FFF2-40B4-BE49-F238E27FC236}">
                <a16:creationId xmlns:a16="http://schemas.microsoft.com/office/drawing/2014/main" id="{B1734330-3E84-6976-9C12-AD476D7F875A}"/>
              </a:ext>
            </a:extLst>
          </p:cNvPr>
          <p:cNvSpPr txBox="1">
            <a:spLocks noChangeArrowheads="1"/>
          </p:cNvSpPr>
          <p:nvPr/>
        </p:nvSpPr>
        <p:spPr bwMode="auto">
          <a:xfrm>
            <a:off x="119806" y="448310"/>
            <a:ext cx="9144000" cy="6087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buNone/>
            </a:pPr>
            <a:r>
              <a:rPr lang="es-ES" sz="1800" b="1" dirty="0"/>
              <a:t>El</a:t>
            </a:r>
            <a:r>
              <a:rPr lang="es-ES" sz="1800" dirty="0"/>
              <a:t> </a:t>
            </a:r>
            <a:r>
              <a:rPr lang="es-ES" sz="1800" b="1" dirty="0"/>
              <a:t>BBS-lite</a:t>
            </a:r>
            <a:r>
              <a:rPr lang="es-ES" sz="1800" dirty="0"/>
              <a:t> </a:t>
            </a:r>
            <a:r>
              <a:rPr lang="es-ES" sz="1800" b="1" dirty="0"/>
              <a:t>se ha</a:t>
            </a:r>
            <a:r>
              <a:rPr lang="es-ES" sz="1800" dirty="0"/>
              <a:t> </a:t>
            </a:r>
            <a:r>
              <a:rPr lang="es-ES" sz="1800" b="1" dirty="0"/>
              <a:t>añadido como opción complementaria como método de medición para los siguientes indicadores:</a:t>
            </a:r>
            <a:endParaRPr lang="es-ES" sz="1800" dirty="0"/>
          </a:p>
          <a:p>
            <a:r>
              <a:rPr lang="es-ES" sz="1800" dirty="0"/>
              <a:t>1.2 Pruebas del VIH y conocimiento del estado serológico entre las poblaciones clave (A-D)</a:t>
            </a:r>
          </a:p>
          <a:p>
            <a:r>
              <a:rPr lang="es-ES" sz="1800" dirty="0"/>
              <a:t>2.3 Uso de preservativos entre las poblaciones clave (A-D)</a:t>
            </a:r>
          </a:p>
          <a:p>
            <a:r>
              <a:rPr lang="es-ES" sz="1800" dirty="0"/>
              <a:t>2.4 Prácticas de inyección seguras entre las personas que usan drogas inyectables</a:t>
            </a:r>
          </a:p>
          <a:p>
            <a:r>
              <a:rPr lang="es-ES" sz="1800" dirty="0"/>
              <a:t>1.8 Cobertura del tratamiento antirretroviral entre las personas que viven con el VIH en las poblaciones clave (A-E)</a:t>
            </a:r>
          </a:p>
          <a:p>
            <a:r>
              <a:rPr lang="es-ES" sz="1800" dirty="0"/>
              <a:t>4.4 Violencia física y/o sexual experimentada por las poblaciones clave (A-D)</a:t>
            </a:r>
          </a:p>
          <a:p>
            <a:r>
              <a:rPr lang="es-ES" sz="1800" dirty="0"/>
              <a:t>4.2 Estigma y discriminación experimentados por las poblaciones clave (A-D)</a:t>
            </a:r>
          </a:p>
          <a:p>
            <a:r>
              <a:rPr lang="es-ES" sz="1800" dirty="0"/>
              <a:t>2.7 Prevalencia de la sífilis entre las poblaciones clave (A, B, D)</a:t>
            </a:r>
          </a:p>
          <a:p>
            <a:pPr marL="0" indent="0">
              <a:buNone/>
            </a:pPr>
            <a:endParaRPr lang="es-ES" sz="1800" b="1" dirty="0"/>
          </a:p>
          <a:p>
            <a:pPr marL="0" indent="0">
              <a:buNone/>
            </a:pPr>
            <a:r>
              <a:rPr lang="es-ES" sz="1800" b="1" dirty="0"/>
              <a:t>Otras</a:t>
            </a:r>
            <a:r>
              <a:rPr lang="es-ES" sz="1800" dirty="0"/>
              <a:t> </a:t>
            </a:r>
            <a:r>
              <a:rPr lang="es-ES" sz="1800" b="1" dirty="0"/>
              <a:t>encuestas</a:t>
            </a:r>
            <a:r>
              <a:rPr lang="es-ES" sz="1800" dirty="0"/>
              <a:t> </a:t>
            </a:r>
            <a:r>
              <a:rPr lang="es-ES" sz="1800" b="1" dirty="0"/>
              <a:t>entre</a:t>
            </a:r>
            <a:r>
              <a:rPr lang="es-ES" sz="1800" dirty="0"/>
              <a:t> </a:t>
            </a:r>
            <a:r>
              <a:rPr lang="es-ES" sz="1800" b="1" dirty="0"/>
              <a:t>personas</a:t>
            </a:r>
            <a:r>
              <a:rPr lang="es-ES" sz="1800" dirty="0"/>
              <a:t> </a:t>
            </a:r>
            <a:r>
              <a:rPr lang="es-ES" sz="1800" b="1" dirty="0"/>
              <a:t>que viven</a:t>
            </a:r>
            <a:r>
              <a:rPr lang="es-ES" sz="1800" dirty="0"/>
              <a:t> </a:t>
            </a:r>
            <a:r>
              <a:rPr lang="es-ES" sz="1800" b="1" dirty="0"/>
              <a:t>con</a:t>
            </a:r>
            <a:r>
              <a:rPr lang="es-ES" sz="1800" dirty="0"/>
              <a:t> </a:t>
            </a:r>
            <a:r>
              <a:rPr lang="es-ES" sz="1800" b="1" dirty="0"/>
              <a:t>el VIH</a:t>
            </a:r>
            <a:r>
              <a:rPr lang="es-ES" sz="1800" dirty="0"/>
              <a:t> </a:t>
            </a:r>
            <a:r>
              <a:rPr lang="es-ES" sz="1800" b="1" dirty="0"/>
              <a:t>se</a:t>
            </a:r>
            <a:r>
              <a:rPr lang="es-ES" sz="1800" dirty="0"/>
              <a:t> </a:t>
            </a:r>
            <a:r>
              <a:rPr lang="es-ES" sz="1800" b="1" dirty="0"/>
              <a:t>han</a:t>
            </a:r>
            <a:r>
              <a:rPr lang="es-ES" sz="1800" dirty="0"/>
              <a:t> </a:t>
            </a:r>
            <a:r>
              <a:rPr lang="es-ES" sz="1800" b="1" dirty="0"/>
              <a:t>incluido</a:t>
            </a:r>
            <a:r>
              <a:rPr lang="es-ES" sz="1800" dirty="0"/>
              <a:t> </a:t>
            </a:r>
            <a:r>
              <a:rPr lang="es-ES" sz="1800" b="1" dirty="0"/>
              <a:t>como</a:t>
            </a:r>
            <a:r>
              <a:rPr lang="es-ES" sz="1800" dirty="0"/>
              <a:t> </a:t>
            </a:r>
            <a:r>
              <a:rPr lang="es-ES" sz="1800" b="1" dirty="0"/>
              <a:t>una</a:t>
            </a:r>
            <a:r>
              <a:rPr lang="es-ES" sz="1800" dirty="0"/>
              <a:t> </a:t>
            </a:r>
            <a:r>
              <a:rPr lang="es-ES" sz="1800" b="1" dirty="0"/>
              <a:t>opción</a:t>
            </a:r>
            <a:r>
              <a:rPr lang="es-ES" sz="1800" dirty="0"/>
              <a:t> </a:t>
            </a:r>
            <a:r>
              <a:rPr lang="es-ES" sz="1800" b="1" dirty="0"/>
              <a:t>complementaria</a:t>
            </a:r>
            <a:r>
              <a:rPr lang="es-ES" sz="1800" dirty="0"/>
              <a:t> </a:t>
            </a:r>
            <a:r>
              <a:rPr lang="es-ES" sz="1800" b="1" dirty="0"/>
              <a:t>como método de medición para el siguiente indicador:</a:t>
            </a:r>
            <a:endParaRPr lang="es-ES" sz="1800" dirty="0"/>
          </a:p>
          <a:p>
            <a:r>
              <a:rPr lang="es-ES" sz="1800" dirty="0"/>
              <a:t>4.1 Experiencia de discriminación relacionada con el VIH en servicios de salud</a:t>
            </a:r>
          </a:p>
          <a:p>
            <a:pPr marL="0" indent="0">
              <a:buNone/>
            </a:pPr>
            <a:endParaRPr lang="es-ES" sz="1800" b="1" dirty="0"/>
          </a:p>
          <a:p>
            <a:pPr marL="0" indent="0">
              <a:buNone/>
            </a:pPr>
            <a:r>
              <a:rPr lang="es-ES" sz="1800" b="1" dirty="0"/>
              <a:t>Se ha eliminado la solicitud de datos adicionales del siguiente indicador:</a:t>
            </a:r>
            <a:endParaRPr lang="es-ES" sz="1800" dirty="0"/>
          </a:p>
          <a:p>
            <a:r>
              <a:rPr lang="es-ES" sz="1800" dirty="0"/>
              <a:t>1.9 Personas que viven con el VIH en tratamiento antirretroviral que comenzaron un tratamiento preventivo contra la tuberculosis</a:t>
            </a:r>
          </a:p>
          <a:p>
            <a:pPr>
              <a:lnSpc>
                <a:spcPct val="110000"/>
              </a:lnSpc>
              <a:spcBef>
                <a:spcPts val="0"/>
              </a:spcBef>
            </a:pPr>
            <a:endParaRPr lang="en-US" sz="1800" dirty="0">
              <a:solidFill>
                <a:srgbClr val="000000"/>
              </a:solidFill>
              <a:latin typeface="Avenir LT Std"/>
            </a:endParaRPr>
          </a:p>
        </p:txBody>
      </p:sp>
    </p:spTree>
    <p:extLst>
      <p:ext uri="{BB962C8B-B14F-4D97-AF65-F5344CB8AC3E}">
        <p14:creationId xmlns:p14="http://schemas.microsoft.com/office/powerpoint/2010/main" val="4087049921"/>
      </p:ext>
    </p:extLst>
  </p:cSld>
  <p:clrMapOvr>
    <a:masterClrMapping/>
  </p:clrMapOvr>
  <mc:AlternateContent xmlns:mc="http://schemas.openxmlformats.org/markup-compatibility/2006" xmlns:p14="http://schemas.microsoft.com/office/powerpoint/2010/main">
    <mc:Choice Requires="p14">
      <p:transition spd="slow" p14:dur="2000" advTm="50456"/>
    </mc:Choice>
    <mc:Fallback xmlns="">
      <p:transition spd="slow" advTm="5045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8333897-AB89-9469-3758-1E2780F4AE01}"/>
              </a:ext>
            </a:extLst>
          </p:cNvPr>
          <p:cNvSpPr txBox="1"/>
          <p:nvPr/>
        </p:nvSpPr>
        <p:spPr>
          <a:xfrm>
            <a:off x="362857" y="1538515"/>
            <a:ext cx="8621486" cy="3139321"/>
          </a:xfrm>
          <a:prstGeom prst="rect">
            <a:avLst/>
          </a:prstGeom>
          <a:noFill/>
        </p:spPr>
        <p:txBody>
          <a:bodyPr wrap="square">
            <a:spAutoFit/>
          </a:bodyPr>
          <a:lstStyle/>
          <a:p>
            <a:r>
              <a:rPr lang="es-ES" dirty="0">
                <a:solidFill>
                  <a:srgbClr val="414142"/>
                </a:solidFill>
                <a:latin typeface="AvenirLTStd-Book"/>
              </a:rPr>
              <a:t>El </a:t>
            </a:r>
            <a:r>
              <a:rPr lang="es-ES" b="1" dirty="0">
                <a:solidFill>
                  <a:srgbClr val="414142"/>
                </a:solidFill>
                <a:latin typeface="AvenirLTStd-Book"/>
              </a:rPr>
              <a:t>ICPN</a:t>
            </a:r>
            <a:r>
              <a:rPr lang="es-ES" dirty="0">
                <a:solidFill>
                  <a:srgbClr val="414142"/>
                </a:solidFill>
                <a:latin typeface="AvenirLTStd-Book"/>
              </a:rPr>
              <a:t> para la ronda de reportes de 2026 es el cuestionario completo, que consiste de dos partes, A y B. La Parte A debe ser completada por las autoridades nacionales y la Parte B por representantes de las comunidades y de la sociedad civil y de otras contrapartes no gubernamentales involucrados en la respuesta al VIH. La estructura del cuestionario ha sido modificada para alinearse a las 16 metas prioritarias para 2030 y las áreas de metas en la Estrategia Global sobre sida 2026-2031. El número de preguntas ha sido reducido. Se ha revisado la redacción de algunas de las preguntas conservadas de rondas anteriores. Estas modificaciones se basan en las experiencias de anteriores informes y para reflejar la evolución de las recomendaciones políticas y las tecnologías disponibles. Algunas nuevas preguntas han sido incluidas sobre temas previamente no cubiertos por el cuestionario. </a:t>
            </a:r>
            <a:br>
              <a:rPr lang="es-ES" dirty="0">
                <a:solidFill>
                  <a:srgbClr val="414142"/>
                </a:solidFill>
                <a:latin typeface="AvenirLTStd-Book"/>
              </a:rPr>
            </a:br>
            <a:endParaRPr lang="es-ES" dirty="0">
              <a:solidFill>
                <a:srgbClr val="414142"/>
              </a:solidFill>
              <a:latin typeface="AvenirLTStd-Book"/>
            </a:endParaRPr>
          </a:p>
        </p:txBody>
      </p:sp>
    </p:spTree>
    <p:extLst>
      <p:ext uri="{BB962C8B-B14F-4D97-AF65-F5344CB8AC3E}">
        <p14:creationId xmlns:p14="http://schemas.microsoft.com/office/powerpoint/2010/main" val="1116004345"/>
      </p:ext>
    </p:extLst>
  </p:cSld>
  <p:clrMapOvr>
    <a:masterClrMapping/>
  </p:clrMapOvr>
  <mc:AlternateContent xmlns:mc="http://schemas.openxmlformats.org/markup-compatibility/2006" xmlns:p14="http://schemas.microsoft.com/office/powerpoint/2010/main">
    <mc:Choice Requires="p14">
      <p:transition spd="slow" p14:dur="2000" advTm="21137"/>
    </mc:Choice>
    <mc:Fallback xmlns:a16="http://schemas.microsoft.com/office/drawing/2014/main" xmlns="">
      <p:transition spd="slow" advTm="2113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0"/>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451448" y="1363663"/>
            <a:ext cx="777240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dirty="0">
                <a:solidFill>
                  <a:schemeClr val="bg1"/>
                </a:solidFill>
                <a:latin typeface="Arial"/>
                <a:ea typeface="ＭＳ Ｐゴシック"/>
                <a:cs typeface="Arial"/>
              </a:rPr>
              <a:t>El </a:t>
            </a:r>
            <a:r>
              <a:rPr lang="en-US" altLang="en-US" sz="3200" dirty="0" err="1">
                <a:solidFill>
                  <a:schemeClr val="bg1"/>
                </a:solidFill>
                <a:latin typeface="Arial"/>
                <a:ea typeface="ＭＳ Ｐゴシック"/>
                <a:cs typeface="Arial"/>
              </a:rPr>
              <a:t>proceso</a:t>
            </a:r>
            <a:r>
              <a:rPr lang="en-US" altLang="en-US" sz="3200" dirty="0">
                <a:solidFill>
                  <a:schemeClr val="bg1"/>
                </a:solidFill>
                <a:latin typeface="Arial"/>
                <a:ea typeface="ＭＳ Ｐゴシック"/>
                <a:cs typeface="Arial"/>
              </a:rPr>
              <a:t> de </a:t>
            </a:r>
            <a:r>
              <a:rPr lang="en-US" altLang="en-US" sz="3200" dirty="0" err="1">
                <a:solidFill>
                  <a:schemeClr val="bg1"/>
                </a:solidFill>
                <a:latin typeface="Arial"/>
                <a:ea typeface="ＭＳ Ｐゴシック"/>
                <a:cs typeface="Arial"/>
              </a:rPr>
              <a:t>reporte</a:t>
            </a:r>
            <a:endParaRPr lang="en-US" altLang="en-US" sz="3200" dirty="0">
              <a:solidFill>
                <a:schemeClr val="bg1"/>
              </a:solidFill>
              <a:latin typeface="Arial"/>
              <a:ea typeface="ＭＳ Ｐゴシック"/>
              <a:cs typeface="Arial"/>
            </a:endParaRPr>
          </a:p>
        </p:txBody>
      </p:sp>
    </p:spTree>
    <p:extLst>
      <p:ext uri="{BB962C8B-B14F-4D97-AF65-F5344CB8AC3E}">
        <p14:creationId xmlns:p14="http://schemas.microsoft.com/office/powerpoint/2010/main" val="2245378713"/>
      </p:ext>
    </p:extLst>
  </p:cSld>
  <p:clrMapOvr>
    <a:masterClrMapping/>
  </p:clrMapOvr>
  <mc:AlternateContent xmlns:mc="http://schemas.openxmlformats.org/markup-compatibility/2006" xmlns:p14="http://schemas.microsoft.com/office/powerpoint/2010/main">
    <mc:Choice Requires="p14">
      <p:transition spd="slow" p14:dur="2000" advTm="17747"/>
    </mc:Choice>
    <mc:Fallback xmlns:a14="http://schemas.microsoft.com/office/drawing/2010/main" xmlns:a16="http://schemas.microsoft.com/office/drawing/2014/main" xmlns="">
      <p:transition spd="slow" advTm="1774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849A50C-1241-4D3C-B473-8CA8DA3D506E}"/>
              </a:ext>
            </a:extLst>
          </p:cNvPr>
          <p:cNvSpPr txBox="1">
            <a:spLocks/>
          </p:cNvSpPr>
          <p:nvPr/>
        </p:nvSpPr>
        <p:spPr bwMode="auto">
          <a:xfrm>
            <a:off x="271463" y="82550"/>
            <a:ext cx="7772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70C8BE"/>
                </a:solidFill>
                <a:latin typeface="Arial" panose="020B0604020202020204" pitchFamily="34" charset="0"/>
                <a:cs typeface="Arial" panose="020B0604020202020204" pitchFamily="34" charset="0"/>
              </a:rPr>
              <a:t>Proceso de elaboración de informes del Monitoreo Global del Sida </a:t>
            </a:r>
          </a:p>
        </p:txBody>
      </p:sp>
      <p:pic>
        <p:nvPicPr>
          <p:cNvPr id="3" name="Picture 2">
            <a:extLst>
              <a:ext uri="{FF2B5EF4-FFF2-40B4-BE49-F238E27FC236}">
                <a16:creationId xmlns:a16="http://schemas.microsoft.com/office/drawing/2014/main" id="{BCF453AD-213A-4C56-CC35-83C000F8CA5B}"/>
              </a:ext>
            </a:extLst>
          </p:cNvPr>
          <p:cNvPicPr>
            <a:picLocks noChangeAspect="1"/>
          </p:cNvPicPr>
          <p:nvPr/>
        </p:nvPicPr>
        <p:blipFill>
          <a:blip r:embed="rId3"/>
          <a:stretch>
            <a:fillRect/>
          </a:stretch>
        </p:blipFill>
        <p:spPr>
          <a:xfrm>
            <a:off x="2067339" y="0"/>
            <a:ext cx="5009322"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707"/>
    </mc:Choice>
    <mc:Fallback xmlns:a14="http://schemas.microsoft.com/office/drawing/2010/main" xmlns:a16="http://schemas.microsoft.com/office/drawing/2014/main" xmlns="">
      <p:transition spd="slow" advTm="29707"/>
    </mc:Fallback>
  </mc:AlternateContent>
</p:sld>
</file>

<file path=ppt/theme/theme1.xml><?xml version="1.0" encoding="utf-8"?>
<a:theme xmlns:a="http://schemas.openxmlformats.org/drawingml/2006/main" name="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ddeef39-65d3-4660-94f2-f063f949c57e">
      <UserInfo>
        <DisplayName>FEIZZADEH, Ali</DisplayName>
        <AccountId>248</AccountId>
        <AccountType/>
      </UserInfo>
      <UserInfo>
        <DisplayName>ERKKOLA, Taavi</DisplayName>
        <AccountId>41</AccountId>
        <AccountType/>
      </UserInfo>
    </SharedWithUsers>
    <_Flow_SignoffStatus xmlns="288ef829-98c5-46d1-83dc-c2ef7c814da2" xsi:nil="true"/>
    <TaxCatchAll xmlns="2ddeef39-65d3-4660-94f2-f063f949c57e" xsi:nil="true"/>
    <lcf76f155ced4ddcb4097134ff3c332f xmlns="288ef829-98c5-46d1-83dc-c2ef7c814da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17" ma:contentTypeDescription="Create a new document." ma:contentTypeScope="" ma:versionID="8482625136bccad5fea5e68a871e4699">
  <xsd:schema xmlns:xsd="http://www.w3.org/2001/XMLSchema" xmlns:xs="http://www.w3.org/2001/XMLSchema" xmlns:p="http://schemas.microsoft.com/office/2006/metadata/properties" xmlns:ns2="288ef829-98c5-46d1-83dc-c2ef7c814da2" xmlns:ns3="2ddeef39-65d3-4660-94f2-f063f949c57e" targetNamespace="http://schemas.microsoft.com/office/2006/metadata/properties" ma:root="true" ma:fieldsID="99cee5fdab9c537e456a0b77a5796a97" ns2:_="" ns3:_="">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_Flow_SignoffStatu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08808e-a4ff-498b-8b44-8869f1dca9f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1142ec6-8224-48c2-babf-013e8b339833}" ma:internalName="TaxCatchAll" ma:showField="CatchAllData" ma:web="2ddeef39-65d3-4660-94f2-f063f949c5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C6BAAE84-E890-4885-91CA-0AD7B4393724}">
  <ds:schemaRefs>
    <ds:schemaRef ds:uri="288ef829-98c5-46d1-83dc-c2ef7c814da2"/>
    <ds:schemaRef ds:uri="2ddeef39-65d3-4660-94f2-f063f949c57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D81337E-614B-4AEF-99F9-97C45BE89BA4}">
  <ds:schemaRefs>
    <ds:schemaRef ds:uri="288ef829-98c5-46d1-83dc-c2ef7c814da2"/>
    <ds:schemaRef ds:uri="2ddeef39-65d3-4660-94f2-f063f949c5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DA48439-69C2-4A7E-9D2A-72EE490E9406}">
  <ds:schemaRefs>
    <ds:schemaRef ds:uri="http://schemas.microsoft.com/sharepoint/v3/contenttype/forms"/>
  </ds:schemaRefs>
</ds:datastoreItem>
</file>

<file path=customXml/itemProps4.xml><?xml version="1.0" encoding="utf-8"?>
<ds:datastoreItem xmlns:ds="http://schemas.openxmlformats.org/officeDocument/2006/customXml" ds:itemID="{567473C8-278D-46E3-A60F-5D04821143B8}">
  <ds:schemaRefs>
    <ds:schemaRef ds:uri="http://schemas.microsoft.com/office/2006/metadata/longProperties"/>
  </ds:schemaRefs>
</ds:datastoreItem>
</file>

<file path=docMetadata/LabelInfo.xml><?xml version="1.0" encoding="utf-8"?>
<clbl:labelList xmlns:clbl="http://schemas.microsoft.com/office/2020/mipLabelMetadata">
  <clbl:label id="{c2e1cf9b-e1b6-44eb-8021-428c292d3eb5}" enabled="0" method="" siteId="{c2e1cf9b-e1b6-44eb-8021-428c292d3eb5}" removed="1"/>
</clbl:labelList>
</file>

<file path=docProps/app.xml><?xml version="1.0" encoding="utf-8"?>
<Properties xmlns="http://schemas.openxmlformats.org/officeDocument/2006/extended-properties" xmlns:vt="http://schemas.openxmlformats.org/officeDocument/2006/docPropsVTypes">
  <TotalTime>1554</TotalTime>
  <Words>1994</Words>
  <Application>Microsoft Office PowerPoint</Application>
  <PresentationFormat>On-screen Show (4:3)</PresentationFormat>
  <Paragraphs>130</Paragraphs>
  <Slides>19</Slides>
  <Notes>18</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19</vt:i4>
      </vt:variant>
    </vt:vector>
  </HeadingPairs>
  <TitlesOfParts>
    <vt:vector size="28" baseType="lpstr">
      <vt:lpstr>Arial</vt:lpstr>
      <vt:lpstr>Avenir LT Std</vt:lpstr>
      <vt:lpstr>AvenirLTStd-Book</vt:lpstr>
      <vt:lpstr>Calibri</vt:lpstr>
      <vt:lpstr>Custom Design</vt:lpstr>
      <vt:lpstr>1_Custom Design</vt:lpstr>
      <vt:lpstr>2_Custom Design</vt:lpstr>
      <vt:lpstr>3_Custom Design</vt:lpstr>
      <vt:lpstr>4_Custom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studiovertex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 title in 24 point Arial regular</dc:title>
  <dc:creator>Nathalie Gouiran</dc:creator>
  <cp:keywords>, docId:BADE4C63533877BED4419C8848DF537F</cp:keywords>
  <cp:lastModifiedBy>BENDAUD, Victoria</cp:lastModifiedBy>
  <cp:revision>12</cp:revision>
  <cp:lastPrinted>2011-08-22T20:13:01Z</cp:lastPrinted>
  <dcterms:created xsi:type="dcterms:W3CDTF">2011-11-29T17:23:10Z</dcterms:created>
  <dcterms:modified xsi:type="dcterms:W3CDTF">2026-02-27T12:41:45Z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xd_Signature">
    <vt:lpwstr/>
  </property>
  <property fmtid="{D5CDD505-2E9C-101B-9397-08002B2CF9AE}" pid="3" name="display_urn:schemas-microsoft-com:office:office#Editor">
    <vt:lpwstr>SABIN, Keith</vt:lpwstr>
  </property>
  <property fmtid="{D5CDD505-2E9C-101B-9397-08002B2CF9AE}" pid="4" name="Order">
    <vt:lpwstr>294814400.000000</vt:lpwstr>
  </property>
  <property fmtid="{D5CDD505-2E9C-101B-9397-08002B2CF9AE}" pid="5" name="xd_ProgID">
    <vt:lpwstr/>
  </property>
  <property fmtid="{D5CDD505-2E9C-101B-9397-08002B2CF9AE}" pid="6" name="display_urn:schemas-microsoft-com:office:office#Author">
    <vt:lpwstr>DY, Josephine</vt:lpwstr>
  </property>
  <property fmtid="{D5CDD505-2E9C-101B-9397-08002B2CF9AE}" pid="7" name="SharedWithUsers">
    <vt:lpwstr/>
  </property>
  <property fmtid="{D5CDD505-2E9C-101B-9397-08002B2CF9AE}" pid="8" name="ComplianceAssetId">
    <vt:lpwstr/>
  </property>
  <property fmtid="{D5CDD505-2E9C-101B-9397-08002B2CF9AE}" pid="9" name="TemplateUrl">
    <vt:lpwstr/>
  </property>
  <property fmtid="{D5CDD505-2E9C-101B-9397-08002B2CF9AE}" pid="10" name="ContentTypeId">
    <vt:lpwstr>0x0101006893E641F549574BB805BD9C73365D4F</vt:lpwstr>
  </property>
  <property fmtid="{D5CDD505-2E9C-101B-9397-08002B2CF9AE}" pid="11" name="MediaServiceImageTags">
    <vt:lpwstr/>
  </property>
</Properties>
</file>