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4"/>
    <p:sldMasterId id="2147483772" r:id="rId15"/>
  </p:sldMasterIdLst>
  <p:notesMasterIdLst>
    <p:notesMasterId r:id="rId29"/>
  </p:notesMasterIdLst>
  <p:sldIdLst>
    <p:sldId id="282" r:id="rId16"/>
    <p:sldId id="284" r:id="rId17"/>
    <p:sldId id="297" r:id="rId18"/>
    <p:sldId id="286" r:id="rId19"/>
    <p:sldId id="305" r:id="rId20"/>
    <p:sldId id="304" r:id="rId21"/>
    <p:sldId id="303" r:id="rId22"/>
    <p:sldId id="260" r:id="rId23"/>
    <p:sldId id="261" r:id="rId24"/>
    <p:sldId id="270" r:id="rId25"/>
    <p:sldId id="263" r:id="rId26"/>
    <p:sldId id="264" r:id="rId27"/>
    <p:sldId id="265" r:id="rId28"/>
  </p:sldIdLst>
  <p:sldSz cx="12192000" cy="6858000"/>
  <p:notesSz cx="6808788" cy="9940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AA2402-D55B-A99E-D92D-722D575B05E3}" name="GOUWS, Eleanor" initials="" userId="S::gouwse@unaids.org::51f7c000-203b-4c11-95d5-906abe6eb644" providerId="AD"/>
  <p188:author id="{7F8ED046-3824-2236-DBBE-78BCFC16FF8B}" name="MAHY, Mary" initials="MM" userId="S::mahym@unaids.org::0afd4db8-d624-4195-ad74-d950010a3c7a" providerId="AD"/>
  <p188:author id="{D51DD35E-4E9B-6FB6-9D05-419E93709FBA}" name="DELUCA, Sophia" initials="DS" userId="S::DelucaS@unaids.org::a67e716f-1f2e-42e5-95c6-3523c3792809" providerId="AD"/>
  <p188:author id="{46C78AAC-65B7-0A9F-A6BE-00D12FC4BAE4}" name="WANYEKI, Ian" initials="IW" userId="S::WanyekiI@unaids.org::de6f23d4-e1b7-41d4-acd6-7c622088cf12" providerId="AD"/>
  <p188:author id="{976CCAB3-4F81-63FA-2AFC-96AAB5F91FC3}" name="KANDIE, Faith" initials="KF" userId="S::kandief@unaids.org::f4f64553-b7c5-4ba5-86b1-67e2296eb84a" providerId="AD"/>
  <p188:author id="{898A88F9-D00E-6246-8CD0-1C850C934513}" name="Liana Moro" initials="LM" userId="Liana Moro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E1"/>
    <a:srgbClr val="1CB2BB"/>
    <a:srgbClr val="00A99A"/>
    <a:srgbClr val="B9B9B9"/>
    <a:srgbClr val="E3F1F1"/>
    <a:srgbClr val="FF0000"/>
    <a:srgbClr val="DC313A"/>
    <a:srgbClr val="009FE2"/>
    <a:srgbClr val="E5F4FD"/>
    <a:srgbClr val="C2E5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275106-6D99-B6C3-C4FD-706A4A5F1A0E}" v="14" dt="2026-09-18T07:36:41.340"/>
    <p1510:client id="{78FFA1CA-4897-45C0-AD5B-AC4A79D20480}" v="47" dt="2026-09-18T07:49:25.183"/>
    <p1510:client id="{80E875AB-9159-4B1E-ABCA-62176FEEE337}" v="7" dt="2026-09-18T08:47:03.032"/>
    <p1510:client id="{D88BC865-CF28-8AE9-7999-7905AB7D2F95}" v="8" dt="2026-09-18T06:37:00.2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34" Type="http://schemas.microsoft.com/office/2015/10/relationships/revisionInfo" Target="revisionInfo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9.xml"/><Relationship Id="rId32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Master" Target="slideMasters/slideMaster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10" Type="http://schemas.openxmlformats.org/officeDocument/2006/relationships/customXml" Target="../customXml/item10.xml"/><Relationship Id="rId19" Type="http://schemas.openxmlformats.org/officeDocument/2006/relationships/slide" Target="slides/slide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Master" Target="slideMasters/slideMaster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customXml" Target="../customXml/item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areaChart>
        <c:grouping val="standard"/>
        <c:varyColors val="0"/>
        <c:ser>
          <c:idx val="2"/>
          <c:order val="0"/>
          <c:tx>
            <c:strRef>
              <c:f>Data!$B$4</c:f>
              <c:strCache>
                <c:ptCount val="1"/>
                <c:pt idx="0">
                  <c:v>Q- New HIV infections Male+Female; Upper bound</c:v>
                </c:pt>
              </c:strCache>
            </c:strRef>
          </c:tx>
          <c:spPr>
            <a:solidFill>
              <a:srgbClr val="00A99A">
                <a:alpha val="20000"/>
              </a:srgbClr>
            </a:solidFill>
            <a:ln>
              <a:noFill/>
              <a:prstDash val="sysDot"/>
            </a:ln>
            <a:effectLst/>
          </c:spPr>
          <c:cat>
            <c:strRef>
              <c:f>Data!$C$1:$AQ$1</c:f>
              <c:strCach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strCache>
            </c:strRef>
          </c:cat>
          <c:val>
            <c:numRef>
              <c:f>Data!$C$4:$AQ$4</c:f>
              <c:numCache>
                <c:formatCode>_-* #,##0_-;\-* #,##0_-;_-* "-"??_-;_-@_-</c:formatCode>
                <c:ptCount val="41"/>
                <c:pt idx="0">
                  <c:v>3317604.0389999999</c:v>
                </c:pt>
                <c:pt idx="1">
                  <c:v>3813171.5040000002</c:v>
                </c:pt>
                <c:pt idx="2">
                  <c:v>4171841.554</c:v>
                </c:pt>
                <c:pt idx="3">
                  <c:v>4447350.6370000001</c:v>
                </c:pt>
                <c:pt idx="4">
                  <c:v>4727087.0269999998</c:v>
                </c:pt>
                <c:pt idx="5">
                  <c:v>4637022.7640000004</c:v>
                </c:pt>
                <c:pt idx="6">
                  <c:v>4508906.2790000001</c:v>
                </c:pt>
                <c:pt idx="7">
                  <c:v>4330971.0120000001</c:v>
                </c:pt>
                <c:pt idx="8">
                  <c:v>4173991.6320000002</c:v>
                </c:pt>
                <c:pt idx="9">
                  <c:v>4025797.9449999998</c:v>
                </c:pt>
                <c:pt idx="10">
                  <c:v>3895658.9249999998</c:v>
                </c:pt>
                <c:pt idx="11">
                  <c:v>3786695.2439999999</c:v>
                </c:pt>
                <c:pt idx="12">
                  <c:v>3677619.3480000002</c:v>
                </c:pt>
                <c:pt idx="13">
                  <c:v>3566252.24</c:v>
                </c:pt>
                <c:pt idx="14">
                  <c:v>3496326.81</c:v>
                </c:pt>
                <c:pt idx="15">
                  <c:v>3392304.9249999998</c:v>
                </c:pt>
                <c:pt idx="16">
                  <c:v>3260207.2039999999</c:v>
                </c:pt>
                <c:pt idx="17">
                  <c:v>3150035.0490000001</c:v>
                </c:pt>
                <c:pt idx="18">
                  <c:v>3051942.1269999999</c:v>
                </c:pt>
                <c:pt idx="19">
                  <c:v>2946219.17</c:v>
                </c:pt>
                <c:pt idx="20">
                  <c:v>2861383.966</c:v>
                </c:pt>
                <c:pt idx="21">
                  <c:v>2777747.622</c:v>
                </c:pt>
                <c:pt idx="22">
                  <c:v>2685404.14</c:v>
                </c:pt>
                <c:pt idx="23">
                  <c:v>2597297.162</c:v>
                </c:pt>
                <c:pt idx="24">
                  <c:v>2505872.2949999999</c:v>
                </c:pt>
                <c:pt idx="25">
                  <c:v>2428654.3560000001</c:v>
                </c:pt>
                <c:pt idx="26">
                  <c:v>2359942.0660000001</c:v>
                </c:pt>
                <c:pt idx="27">
                  <c:v>2243036.807</c:v>
                </c:pt>
                <c:pt idx="28">
                  <c:v>2162460.6090000002</c:v>
                </c:pt>
                <c:pt idx="29">
                  <c:v>2065970.1310000001</c:v>
                </c:pt>
                <c:pt idx="30">
                  <c:v>1977884.1510000001</c:v>
                </c:pt>
                <c:pt idx="31">
                  <c:v>1927015.648</c:v>
                </c:pt>
                <c:pt idx="32">
                  <c:v>1848253.5209999999</c:v>
                </c:pt>
                <c:pt idx="33">
                  <c:v>1777191.1459999999</c:v>
                </c:pt>
                <c:pt idx="34">
                  <c:v>1720865.8570000001</c:v>
                </c:pt>
                <c:pt idx="35">
                  <c:v>1665189.791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72-40D6-B7A0-62C4770B6AC5}"/>
            </c:ext>
          </c:extLst>
        </c:ser>
        <c:ser>
          <c:idx val="1"/>
          <c:order val="2"/>
          <c:tx>
            <c:strRef>
              <c:f>Data!$B$3</c:f>
              <c:strCache>
                <c:ptCount val="1"/>
                <c:pt idx="0">
                  <c:v>Q- New HIV infections Male+Female; Lower bound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  <a:prstDash val="sysDot"/>
            </a:ln>
            <a:effectLst/>
          </c:spPr>
          <c:cat>
            <c:strRef>
              <c:f>Data!$C$1:$AQ$1</c:f>
              <c:strCach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strCache>
            </c:strRef>
          </c:cat>
          <c:val>
            <c:numRef>
              <c:f>Data!$C$3:$AQ$3</c:f>
              <c:numCache>
                <c:formatCode>_-* #,##0_-;\-* #,##0_-;_-* "-"??_-;_-@_-</c:formatCode>
                <c:ptCount val="41"/>
                <c:pt idx="0">
                  <c:v>1886364.166</c:v>
                </c:pt>
                <c:pt idx="1">
                  <c:v>2168140.0189999999</c:v>
                </c:pt>
                <c:pt idx="2">
                  <c:v>2372077.0529999998</c:v>
                </c:pt>
                <c:pt idx="3">
                  <c:v>2528729.4010000001</c:v>
                </c:pt>
                <c:pt idx="4">
                  <c:v>2687785.3629999999</c:v>
                </c:pt>
                <c:pt idx="5">
                  <c:v>2636575.5150000001</c:v>
                </c:pt>
                <c:pt idx="6">
                  <c:v>2563729.466</c:v>
                </c:pt>
                <c:pt idx="7">
                  <c:v>2462556.841</c:v>
                </c:pt>
                <c:pt idx="8">
                  <c:v>2373299.5720000002</c:v>
                </c:pt>
                <c:pt idx="9">
                  <c:v>2289037.7799999998</c:v>
                </c:pt>
                <c:pt idx="10">
                  <c:v>2215041.733</c:v>
                </c:pt>
                <c:pt idx="11">
                  <c:v>2153085.821</c:v>
                </c:pt>
                <c:pt idx="12">
                  <c:v>2091066.105</c:v>
                </c:pt>
                <c:pt idx="13">
                  <c:v>2027743.6229999999</c:v>
                </c:pt>
                <c:pt idx="14">
                  <c:v>1987984.561</c:v>
                </c:pt>
                <c:pt idx="15">
                  <c:v>1928838.5160000001</c:v>
                </c:pt>
                <c:pt idx="16">
                  <c:v>1853728.767</c:v>
                </c:pt>
                <c:pt idx="17">
                  <c:v>1791085.726</c:v>
                </c:pt>
                <c:pt idx="18">
                  <c:v>1735310.844</c:v>
                </c:pt>
                <c:pt idx="19">
                  <c:v>1675197.5830000001</c:v>
                </c:pt>
                <c:pt idx="20">
                  <c:v>1626960.9380000001</c:v>
                </c:pt>
                <c:pt idx="21">
                  <c:v>1579405.9550000001</c:v>
                </c:pt>
                <c:pt idx="22">
                  <c:v>1526900.1610000001</c:v>
                </c:pt>
                <c:pt idx="23">
                  <c:v>1476803.21</c:v>
                </c:pt>
                <c:pt idx="24">
                  <c:v>1424819.733</c:v>
                </c:pt>
                <c:pt idx="25">
                  <c:v>1380914.206</c:v>
                </c:pt>
                <c:pt idx="26">
                  <c:v>1341844.9269999999</c:v>
                </c:pt>
                <c:pt idx="27">
                  <c:v>1275373.4939999999</c:v>
                </c:pt>
                <c:pt idx="28">
                  <c:v>1229558.487</c:v>
                </c:pt>
                <c:pt idx="29">
                  <c:v>1174694.743</c:v>
                </c:pt>
                <c:pt idx="30">
                  <c:v>1124609.7309999999</c:v>
                </c:pt>
                <c:pt idx="31">
                  <c:v>1095686.291</c:v>
                </c:pt>
                <c:pt idx="32">
                  <c:v>1050902.7509999999</c:v>
                </c:pt>
                <c:pt idx="33">
                  <c:v>1010497.231</c:v>
                </c:pt>
                <c:pt idx="34">
                  <c:v>978471.10419999994</c:v>
                </c:pt>
                <c:pt idx="35">
                  <c:v>946814.12069999997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72-40D6-B7A0-62C4770B6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4631247"/>
        <c:axId val="574622127"/>
      </c:areaChart>
      <c:lineChart>
        <c:grouping val="standard"/>
        <c:varyColors val="0"/>
        <c:ser>
          <c:idx val="0"/>
          <c:order val="1"/>
          <c:tx>
            <c:strRef>
              <c:f>Data!$B$2</c:f>
              <c:strCache>
                <c:ptCount val="1"/>
                <c:pt idx="0">
                  <c:v>Q- New HIV infections Male+Female</c:v>
                </c:pt>
              </c:strCache>
            </c:strRef>
          </c:tx>
          <c:spPr>
            <a:ln w="28575" cap="rnd">
              <a:solidFill>
                <a:srgbClr val="00A99A"/>
              </a:solidFill>
              <a:round/>
            </a:ln>
            <a:effectLst/>
          </c:spPr>
          <c:marker>
            <c:symbol val="none"/>
          </c:marker>
          <c:cat>
            <c:strRef>
              <c:f>Data!$C$1:$AQ$1</c:f>
              <c:strCach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strCache>
            </c:strRef>
          </c:cat>
          <c:val>
            <c:numRef>
              <c:f>Data!$C$2:$AQ$2</c:f>
              <c:numCache>
                <c:formatCode>_-* #,##0_-;\-* #,##0_-;_-* "-"??_-;_-@_-</c:formatCode>
                <c:ptCount val="41"/>
                <c:pt idx="0">
                  <c:v>2472366.22676</c:v>
                </c:pt>
                <c:pt idx="1">
                  <c:v>2841680.6891299998</c:v>
                </c:pt>
                <c:pt idx="2">
                  <c:v>3108972.8257599999</c:v>
                </c:pt>
                <c:pt idx="3">
                  <c:v>3314290.0276500001</c:v>
                </c:pt>
                <c:pt idx="4">
                  <c:v>3522758.3355100001</c:v>
                </c:pt>
                <c:pt idx="5">
                  <c:v>3455636.3258000002</c:v>
                </c:pt>
                <c:pt idx="6">
                  <c:v>3360156.49529</c:v>
                </c:pt>
                <c:pt idx="7">
                  <c:v>3227549.5246899999</c:v>
                </c:pt>
                <c:pt idx="8">
                  <c:v>3110560.12317</c:v>
                </c:pt>
                <c:pt idx="9">
                  <c:v>3000118.7161099999</c:v>
                </c:pt>
                <c:pt idx="10">
                  <c:v>2903131.2199599999</c:v>
                </c:pt>
                <c:pt idx="11">
                  <c:v>2821925.43921</c:v>
                </c:pt>
                <c:pt idx="12">
                  <c:v>2740635.5496399999</c:v>
                </c:pt>
                <c:pt idx="13">
                  <c:v>2657638.2351700002</c:v>
                </c:pt>
                <c:pt idx="14">
                  <c:v>2605526.4140300001</c:v>
                </c:pt>
                <c:pt idx="15">
                  <c:v>2528002.7609299999</c:v>
                </c:pt>
                <c:pt idx="16">
                  <c:v>2429556.5095700002</c:v>
                </c:pt>
                <c:pt idx="17">
                  <c:v>2347449.3501300002</c:v>
                </c:pt>
                <c:pt idx="18">
                  <c:v>2274347.3648199998</c:v>
                </c:pt>
                <c:pt idx="19">
                  <c:v>2195556.75569</c:v>
                </c:pt>
                <c:pt idx="20">
                  <c:v>2132331.8981400002</c:v>
                </c:pt>
                <c:pt idx="21">
                  <c:v>2070001.86149</c:v>
                </c:pt>
                <c:pt idx="22">
                  <c:v>2001183.20851</c:v>
                </c:pt>
                <c:pt idx="23">
                  <c:v>1935520.9371100001</c:v>
                </c:pt>
                <c:pt idx="24">
                  <c:v>1867387.30715</c:v>
                </c:pt>
                <c:pt idx="25">
                  <c:v>1809839.7468900001</c:v>
                </c:pt>
                <c:pt idx="26">
                  <c:v>1758633.12222</c:v>
                </c:pt>
                <c:pt idx="27">
                  <c:v>1671509.6991900001</c:v>
                </c:pt>
                <c:pt idx="28">
                  <c:v>1611460.7732800001</c:v>
                </c:pt>
                <c:pt idx="29">
                  <c:v>1539552.469</c:v>
                </c:pt>
                <c:pt idx="30">
                  <c:v>1473907.66922</c:v>
                </c:pt>
                <c:pt idx="31">
                  <c:v>1435999.1468799999</c:v>
                </c:pt>
                <c:pt idx="32">
                  <c:v>1377301.7244500001</c:v>
                </c:pt>
                <c:pt idx="33">
                  <c:v>1324342.64188</c:v>
                </c:pt>
                <c:pt idx="34">
                  <c:v>1282368.0559100001</c:v>
                </c:pt>
                <c:pt idx="35">
                  <c:v>1240875.2176099999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72-40D6-B7A0-62C4770B6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4631247"/>
        <c:axId val="574622127"/>
      </c:lineChart>
      <c:scatterChart>
        <c:scatterStyle val="lineMarker"/>
        <c:varyColors val="0"/>
        <c:ser>
          <c:idx val="3"/>
          <c:order val="3"/>
          <c:tx>
            <c:strRef>
              <c:f>Data!$B$5</c:f>
              <c:strCache>
                <c:ptCount val="1"/>
                <c:pt idx="0">
                  <c:v>2025 target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9"/>
            <c:spPr>
              <a:solidFill>
                <a:schemeClr val="accent4"/>
              </a:solidFill>
              <a:ln w="9525">
                <a:noFill/>
              </a:ln>
              <a:effectLst/>
            </c:spPr>
          </c:marker>
          <c:dPt>
            <c:idx val="35"/>
            <c:marker>
              <c:symbol val="circle"/>
              <c:size val="9"/>
              <c:spPr>
                <a:solidFill>
                  <a:schemeClr val="accent4"/>
                </a:solidFill>
                <a:ln w="222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F172-40D6-B7A0-62C4770B6AC5}"/>
              </c:ext>
            </c:extLst>
          </c:dPt>
          <c:xVal>
            <c:strRef>
              <c:f>Data!$C$1:$AQ$1</c:f>
              <c:strCach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strCache>
            </c:strRef>
          </c:xVal>
          <c:yVal>
            <c:numRef>
              <c:f>Data!$C$5:$AQ$5</c:f>
              <c:numCache>
                <c:formatCode>General</c:formatCode>
                <c:ptCount val="41"/>
                <c:pt idx="35" formatCode="_-* #,##0_-;\-* #,##0_-;_-* &quot;-&quot;??_-;_-@_-">
                  <c:v>533082.97453500004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172-40D6-B7A0-62C4770B6AC5}"/>
            </c:ext>
          </c:extLst>
        </c:ser>
        <c:ser>
          <c:idx val="4"/>
          <c:order val="4"/>
          <c:tx>
            <c:strRef>
              <c:f>Data!$B$6</c:f>
              <c:strCache>
                <c:ptCount val="1"/>
                <c:pt idx="0">
                  <c:v>2030 target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dPt>
            <c:idx val="40"/>
            <c:marker>
              <c:symbol val="circle"/>
              <c:size val="9"/>
              <c:spPr>
                <a:solidFill>
                  <a:srgbClr val="92D050"/>
                </a:solidFill>
                <a:ln w="9525">
                  <a:solidFill>
                    <a:srgbClr val="92D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F172-40D6-B7A0-62C4770B6AC5}"/>
              </c:ext>
            </c:extLst>
          </c:dPt>
          <c:xVal>
            <c:strRef>
              <c:f>Data!$C$1:$AQ$1</c:f>
              <c:strCach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strCache>
            </c:strRef>
          </c:xVal>
          <c:yVal>
            <c:numRef>
              <c:f>Data!$C$6:$AQ$6</c:f>
              <c:numCache>
                <c:formatCode>General</c:formatCode>
                <c:ptCount val="41"/>
                <c:pt idx="40" formatCode="_-* #,##0_-;\-* #,##0_-;_-* &quot;-&quot;??_-;_-@_-">
                  <c:v>213233.18981400004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F172-40D6-B7A0-62C4770B6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4631247"/>
        <c:axId val="574622127"/>
      </c:scatterChart>
      <c:catAx>
        <c:axId val="574631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74622127"/>
        <c:crosses val="autoZero"/>
        <c:auto val="1"/>
        <c:lblAlgn val="ctr"/>
        <c:lblOffset val="100"/>
        <c:tickLblSkip val="5"/>
        <c:noMultiLvlLbl val="0"/>
      </c:catAx>
      <c:valAx>
        <c:axId val="57462212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/>
                  <a:t>Number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#\ ###\ ###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746312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solidFill>
        <a:sysClr val="window" lastClr="FFFFFF">
          <a:lumMod val="85000"/>
        </a:sysClr>
      </a:solidFill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CH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Deaths!$B$4</c:f>
              <c:strCache>
                <c:ptCount val="1"/>
                <c:pt idx="0">
                  <c:v> Q- AIDS deaths Male+Female; Upper bound </c:v>
                </c:pt>
              </c:strCache>
            </c:strRef>
          </c:tx>
          <c:spPr>
            <a:solidFill>
              <a:srgbClr val="D9F2D0"/>
            </a:solidFill>
            <a:ln>
              <a:noFill/>
            </a:ln>
          </c:spPr>
          <c:cat>
            <c:strRef>
              <c:f>Deaths!$C$1:$AQ$1</c:f>
              <c:strCach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strCache>
            </c:strRef>
          </c:cat>
          <c:val>
            <c:numRef>
              <c:f>Deaths!$C$4:$AQ$4</c:f>
              <c:numCache>
                <c:formatCode>_-* #,##0_-;\-* #,##0_-;_-* "-"??_-;_-@_-</c:formatCode>
                <c:ptCount val="41"/>
                <c:pt idx="0">
                  <c:v>554909.58109999995</c:v>
                </c:pt>
                <c:pt idx="1">
                  <c:v>712459.82759999996</c:v>
                </c:pt>
                <c:pt idx="2">
                  <c:v>892605.80669999996</c:v>
                </c:pt>
                <c:pt idx="3">
                  <c:v>1094105.5209999999</c:v>
                </c:pt>
                <c:pt idx="4">
                  <c:v>1310214.4439999999</c:v>
                </c:pt>
                <c:pt idx="5">
                  <c:v>1530280.0079999999</c:v>
                </c:pt>
                <c:pt idx="6">
                  <c:v>1753136.375</c:v>
                </c:pt>
                <c:pt idx="7">
                  <c:v>1963095.1370000001</c:v>
                </c:pt>
                <c:pt idx="8">
                  <c:v>2163472.4270000001</c:v>
                </c:pt>
                <c:pt idx="9">
                  <c:v>2366104.608</c:v>
                </c:pt>
                <c:pt idx="10">
                  <c:v>2548446.8569999998</c:v>
                </c:pt>
                <c:pt idx="11">
                  <c:v>2713127.3679999998</c:v>
                </c:pt>
                <c:pt idx="12">
                  <c:v>2837415.0040000002</c:v>
                </c:pt>
                <c:pt idx="13">
                  <c:v>2936556.0759999999</c:v>
                </c:pt>
                <c:pt idx="14">
                  <c:v>2951068.61</c:v>
                </c:pt>
                <c:pt idx="15">
                  <c:v>2861266.6129999999</c:v>
                </c:pt>
                <c:pt idx="16">
                  <c:v>2685526.57</c:v>
                </c:pt>
                <c:pt idx="17">
                  <c:v>2455101.548</c:v>
                </c:pt>
                <c:pt idx="18">
                  <c:v>2222176.2799999998</c:v>
                </c:pt>
                <c:pt idx="19">
                  <c:v>2009217.912</c:v>
                </c:pt>
                <c:pt idx="20">
                  <c:v>1836444.8359999999</c:v>
                </c:pt>
                <c:pt idx="21">
                  <c:v>1704020.544</c:v>
                </c:pt>
                <c:pt idx="22">
                  <c:v>1575746.385</c:v>
                </c:pt>
                <c:pt idx="23">
                  <c:v>1460196.1189999999</c:v>
                </c:pt>
                <c:pt idx="24">
                  <c:v>1375617.433</c:v>
                </c:pt>
                <c:pt idx="25">
                  <c:v>1304787.3370000001</c:v>
                </c:pt>
                <c:pt idx="26">
                  <c:v>1231973.5560000001</c:v>
                </c:pt>
                <c:pt idx="27">
                  <c:v>1165378.2720000001</c:v>
                </c:pt>
                <c:pt idx="28">
                  <c:v>1103732.7849999999</c:v>
                </c:pt>
                <c:pt idx="29">
                  <c:v>1046827.138</c:v>
                </c:pt>
                <c:pt idx="30">
                  <c:v>995887.60889999999</c:v>
                </c:pt>
                <c:pt idx="31">
                  <c:v>943809.67330000002</c:v>
                </c:pt>
                <c:pt idx="32">
                  <c:v>910334.41159999999</c:v>
                </c:pt>
                <c:pt idx="33">
                  <c:v>864440.70689999999</c:v>
                </c:pt>
                <c:pt idx="34">
                  <c:v>826785.05480000004</c:v>
                </c:pt>
                <c:pt idx="35">
                  <c:v>784749.01879999996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0D-43FA-B3DF-419108812F3D}"/>
            </c:ext>
          </c:extLst>
        </c:ser>
        <c:ser>
          <c:idx val="1"/>
          <c:order val="1"/>
          <c:tx>
            <c:strRef>
              <c:f>Deaths!$B$3</c:f>
              <c:strCache>
                <c:ptCount val="1"/>
                <c:pt idx="0">
                  <c:v> Q- AIDS deaths Male+Female; Lower bound </c:v>
                </c:pt>
              </c:strCache>
            </c:strRef>
          </c:tx>
          <c:spPr>
            <a:solidFill>
              <a:srgbClr val="FFFFFF"/>
            </a:solidFill>
            <a:ln w="9528">
              <a:solidFill>
                <a:srgbClr val="FFFFFF"/>
              </a:solidFill>
              <a:prstDash val="solid"/>
            </a:ln>
          </c:spPr>
          <c:cat>
            <c:strRef>
              <c:f>Deaths!$C$1:$AQ$1</c:f>
              <c:strCach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strCache>
            </c:strRef>
          </c:cat>
          <c:val>
            <c:numRef>
              <c:f>Deaths!$C$3:$AQ$3</c:f>
              <c:numCache>
                <c:formatCode>_-* #,##0_-;\-* #,##0_-;_-* "-"??_-;_-@_-</c:formatCode>
                <c:ptCount val="41"/>
                <c:pt idx="0">
                  <c:v>306761.40130000003</c:v>
                </c:pt>
                <c:pt idx="1">
                  <c:v>393857.27429999999</c:v>
                </c:pt>
                <c:pt idx="2">
                  <c:v>493444.3689</c:v>
                </c:pt>
                <c:pt idx="3">
                  <c:v>604836.09250000003</c:v>
                </c:pt>
                <c:pt idx="4">
                  <c:v>724303.98120000004</c:v>
                </c:pt>
                <c:pt idx="5">
                  <c:v>845959.15359999996</c:v>
                </c:pt>
                <c:pt idx="6">
                  <c:v>969157.11919999996</c:v>
                </c:pt>
                <c:pt idx="7">
                  <c:v>1085225.1170000001</c:v>
                </c:pt>
                <c:pt idx="8">
                  <c:v>1195996.3500000001</c:v>
                </c:pt>
                <c:pt idx="9">
                  <c:v>1308014.1159999999</c:v>
                </c:pt>
                <c:pt idx="10">
                  <c:v>1408815.338</c:v>
                </c:pt>
                <c:pt idx="11">
                  <c:v>1499852.916</c:v>
                </c:pt>
                <c:pt idx="12">
                  <c:v>1568560.7760000001</c:v>
                </c:pt>
                <c:pt idx="13">
                  <c:v>1623367.2790000001</c:v>
                </c:pt>
                <c:pt idx="14">
                  <c:v>1631390.0009999999</c:v>
                </c:pt>
                <c:pt idx="15">
                  <c:v>1581746.2620000001</c:v>
                </c:pt>
                <c:pt idx="16">
                  <c:v>1484594.828</c:v>
                </c:pt>
                <c:pt idx="17">
                  <c:v>1357212.8089999999</c:v>
                </c:pt>
                <c:pt idx="18">
                  <c:v>1228448.621</c:v>
                </c:pt>
                <c:pt idx="19">
                  <c:v>1110722.4010000001</c:v>
                </c:pt>
                <c:pt idx="20">
                  <c:v>1015211.145</c:v>
                </c:pt>
                <c:pt idx="21">
                  <c:v>942005.23419999995</c:v>
                </c:pt>
                <c:pt idx="22">
                  <c:v>871093.57209999999</c:v>
                </c:pt>
                <c:pt idx="23">
                  <c:v>807215.84739999997</c:v>
                </c:pt>
                <c:pt idx="24">
                  <c:v>760459.62410000002</c:v>
                </c:pt>
                <c:pt idx="25">
                  <c:v>721303.80429999996</c:v>
                </c:pt>
                <c:pt idx="26">
                  <c:v>681051.37699999998</c:v>
                </c:pt>
                <c:pt idx="27">
                  <c:v>644236.61800000002</c:v>
                </c:pt>
                <c:pt idx="28">
                  <c:v>610158.17249999999</c:v>
                </c:pt>
                <c:pt idx="29">
                  <c:v>578699.97309999994</c:v>
                </c:pt>
                <c:pt idx="30">
                  <c:v>550539.92370000004</c:v>
                </c:pt>
                <c:pt idx="31">
                  <c:v>521750.54790000001</c:v>
                </c:pt>
                <c:pt idx="32">
                  <c:v>503244.97769999999</c:v>
                </c:pt>
                <c:pt idx="33">
                  <c:v>477874.32699999999</c:v>
                </c:pt>
                <c:pt idx="34">
                  <c:v>457057.78129999997</c:v>
                </c:pt>
                <c:pt idx="35">
                  <c:v>433819.70120000001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0D-43FA-B3DF-419108812F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1154943"/>
        <c:axId val="1961153023"/>
      </c:areaChart>
      <c:lineChart>
        <c:grouping val="standard"/>
        <c:varyColors val="0"/>
        <c:ser>
          <c:idx val="2"/>
          <c:order val="2"/>
          <c:tx>
            <c:strRef>
              <c:f>Deaths!$B$2</c:f>
              <c:strCache>
                <c:ptCount val="1"/>
                <c:pt idx="0">
                  <c:v> Q - AIDS-related deaths  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olid"/>
              <a:round/>
            </a:ln>
          </c:spPr>
          <c:marker>
            <c:symbol val="none"/>
          </c:marker>
          <c:cat>
            <c:strRef>
              <c:f>Deaths!$C$1:$AQ$1</c:f>
              <c:strCach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strCache>
            </c:strRef>
          </c:cat>
          <c:val>
            <c:numRef>
              <c:f>Deaths!$C$2:$AQ$2</c:f>
              <c:numCache>
                <c:formatCode>_-* #,##0_-;\-* #,##0_-;_-* "-"??_-;_-@_-</c:formatCode>
                <c:ptCount val="41"/>
                <c:pt idx="0">
                  <c:v>401343.91256999999</c:v>
                </c:pt>
                <c:pt idx="1">
                  <c:v>515296.14499</c:v>
                </c:pt>
                <c:pt idx="2">
                  <c:v>645591.60095999995</c:v>
                </c:pt>
                <c:pt idx="3">
                  <c:v>791331.81026000006</c:v>
                </c:pt>
                <c:pt idx="4">
                  <c:v>947638.55966000003</c:v>
                </c:pt>
                <c:pt idx="5">
                  <c:v>1106808.7093400001</c:v>
                </c:pt>
                <c:pt idx="6">
                  <c:v>1267998.1587400001</c:v>
                </c:pt>
                <c:pt idx="7">
                  <c:v>1419856.9439699999</c:v>
                </c:pt>
                <c:pt idx="8">
                  <c:v>1564785.6224199999</c:v>
                </c:pt>
                <c:pt idx="9">
                  <c:v>1711346.82281</c:v>
                </c:pt>
                <c:pt idx="10">
                  <c:v>1843231.7156700001</c:v>
                </c:pt>
                <c:pt idx="11">
                  <c:v>1962342.50762</c:v>
                </c:pt>
                <c:pt idx="12">
                  <c:v>2052234.4496500001</c:v>
                </c:pt>
                <c:pt idx="13">
                  <c:v>2123938.33347</c:v>
                </c:pt>
                <c:pt idx="14">
                  <c:v>2134433.0870400001</c:v>
                </c:pt>
                <c:pt idx="15">
                  <c:v>2069481.4909099999</c:v>
                </c:pt>
                <c:pt idx="16">
                  <c:v>1942372.94563</c:v>
                </c:pt>
                <c:pt idx="17">
                  <c:v>1775711.13032</c:v>
                </c:pt>
                <c:pt idx="18">
                  <c:v>1607243.39793</c:v>
                </c:pt>
                <c:pt idx="19">
                  <c:v>1453214.0515600001</c:v>
                </c:pt>
                <c:pt idx="20">
                  <c:v>1328244.3182999999</c:v>
                </c:pt>
                <c:pt idx="21">
                  <c:v>1232467.44786</c:v>
                </c:pt>
                <c:pt idx="22">
                  <c:v>1139693.7865299999</c:v>
                </c:pt>
                <c:pt idx="23">
                  <c:v>1056115.1887300001</c:v>
                </c:pt>
                <c:pt idx="24">
                  <c:v>994940.5551</c:v>
                </c:pt>
                <c:pt idx="25">
                  <c:v>943709.94010999997</c:v>
                </c:pt>
                <c:pt idx="26">
                  <c:v>891044.67322</c:v>
                </c:pt>
                <c:pt idx="27">
                  <c:v>842877.67554000102</c:v>
                </c:pt>
                <c:pt idx="28">
                  <c:v>798289.17012999998</c:v>
                </c:pt>
                <c:pt idx="29">
                  <c:v>757129.38329999906</c:v>
                </c:pt>
                <c:pt idx="30">
                  <c:v>720284.25257999997</c:v>
                </c:pt>
                <c:pt idx="31">
                  <c:v>682616.38676000002</c:v>
                </c:pt>
                <c:pt idx="32">
                  <c:v>658400.89532999997</c:v>
                </c:pt>
                <c:pt idx="33">
                  <c:v>625206.02671999997</c:v>
                </c:pt>
                <c:pt idx="34">
                  <c:v>597969.14928999997</c:v>
                </c:pt>
                <c:pt idx="35">
                  <c:v>567567.58710999996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0D-43FA-B3DF-419108812F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1154943"/>
        <c:axId val="1961153023"/>
      </c:lineChart>
      <c:scatterChart>
        <c:scatterStyle val="lineMarker"/>
        <c:varyColors val="0"/>
        <c:ser>
          <c:idx val="3"/>
          <c:order val="3"/>
          <c:tx>
            <c:strRef>
              <c:f>Deaths!$B$5</c:f>
              <c:strCache>
                <c:ptCount val="1"/>
                <c:pt idx="0">
                  <c:v> 2025 target 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9"/>
            <c:spPr>
              <a:solidFill>
                <a:srgbClr val="FFC000"/>
              </a:solidFill>
              <a:ln>
                <a:noFill/>
              </a:ln>
            </c:spPr>
          </c:marker>
          <c:dPt>
            <c:idx val="35"/>
            <c:bubble3D val="0"/>
            <c:extLst>
              <c:ext xmlns:c16="http://schemas.microsoft.com/office/drawing/2014/chart" uri="{C3380CC4-5D6E-409C-BE32-E72D297353CC}">
                <c16:uniqueId val="{00000003-630D-43FA-B3DF-419108812F3D}"/>
              </c:ext>
            </c:extLst>
          </c:dPt>
          <c:xVal>
            <c:strRef>
              <c:f>Deaths!$C$1:$AQ$1</c:f>
              <c:strCach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strCache>
            </c:strRef>
          </c:xVal>
          <c:yVal>
            <c:numRef>
              <c:f>Deaths!$C$5:$AQ$5</c:f>
              <c:numCache>
                <c:formatCode>General</c:formatCode>
                <c:ptCount val="41"/>
                <c:pt idx="35" formatCode="_-* #,##0_-;\-* #,##0_-;_-* &quot;-&quot;??_-;_-@_-">
                  <c:v>332061.07957499998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30D-43FA-B3DF-419108812F3D}"/>
            </c:ext>
          </c:extLst>
        </c:ser>
        <c:ser>
          <c:idx val="4"/>
          <c:order val="4"/>
          <c:tx>
            <c:strRef>
              <c:f>Deaths!$B$6</c:f>
              <c:strCache>
                <c:ptCount val="1"/>
                <c:pt idx="0">
                  <c:v> 2030 target 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5"/>
            <c:spPr>
              <a:solidFill>
                <a:srgbClr val="00B050"/>
              </a:solidFill>
              <a:ln>
                <a:noFill/>
              </a:ln>
            </c:spPr>
          </c:marker>
          <c:dPt>
            <c:idx val="40"/>
            <c:marker>
              <c:symbol val="circle"/>
              <c:size val="10"/>
            </c:marker>
            <c:bubble3D val="0"/>
            <c:extLst>
              <c:ext xmlns:c16="http://schemas.microsoft.com/office/drawing/2014/chart" uri="{C3380CC4-5D6E-409C-BE32-E72D297353CC}">
                <c16:uniqueId val="{00000005-630D-43FA-B3DF-419108812F3D}"/>
              </c:ext>
            </c:extLst>
          </c:dPt>
          <c:xVal>
            <c:strRef>
              <c:f>Deaths!$C$1:$AQ$1</c:f>
              <c:strCach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strCache>
            </c:strRef>
          </c:xVal>
          <c:yVal>
            <c:numRef>
              <c:f>Deaths!$C$6:$AQ$6</c:f>
              <c:numCache>
                <c:formatCode>General</c:formatCode>
                <c:ptCount val="41"/>
                <c:pt idx="40" formatCode="_-* #,##0_-;\-* #,##0_-;_-* &quot;-&quot;??_-;_-@_-">
                  <c:v>132824.43182999999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630D-43FA-B3DF-419108812F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1154943"/>
        <c:axId val="1961153023"/>
      </c:scatterChart>
      <c:valAx>
        <c:axId val="1961153023"/>
        <c:scaling>
          <c:orientation val="minMax"/>
        </c:scaling>
        <c:delete val="0"/>
        <c:axPos val="l"/>
        <c:title>
          <c:tx>
            <c:rich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000" b="0" i="0" u="none" strike="noStrike" kern="1200" baseline="0">
                    <a:solidFill>
                      <a:srgbClr val="000000"/>
                    </a:solidFill>
                    <a:latin typeface="Aptos Narrow"/>
                  </a:defRPr>
                </a:pPr>
                <a:r>
                  <a:rPr lang="en-US" sz="1000" b="0" i="0" u="none" strike="noStrike" kern="1200" cap="none" spc="0" baseline="0">
                    <a:solidFill>
                      <a:srgbClr val="000000"/>
                    </a:solidFill>
                    <a:uFillTx/>
                    <a:latin typeface="Aptos Narrow"/>
                  </a:rPr>
                  <a:t>Number 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#&quot; &quot;###&quot; &quot;###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0" i="0" u="none" strike="noStrike" kern="1200" baseline="0">
                <a:solidFill>
                  <a:srgbClr val="000000"/>
                </a:solidFill>
                <a:latin typeface="Aptos Narrow"/>
              </a:defRPr>
            </a:pPr>
            <a:endParaRPr lang="en-KE"/>
          </a:p>
        </c:txPr>
        <c:crossAx val="1961154943"/>
        <c:crosses val="autoZero"/>
        <c:crossBetween val="between"/>
      </c:valAx>
      <c:catAx>
        <c:axId val="1961154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0" i="0" u="none" strike="noStrike" kern="1200" baseline="0">
                <a:solidFill>
                  <a:srgbClr val="000000"/>
                </a:solidFill>
                <a:latin typeface="Aptos Narrow"/>
              </a:defRPr>
            </a:pPr>
            <a:endParaRPr lang="en-KE"/>
          </a:p>
        </c:txPr>
        <c:crossAx val="1961153023"/>
        <c:crosses val="autoZero"/>
        <c:auto val="1"/>
        <c:lblAlgn val="ctr"/>
        <c:lblOffset val="100"/>
        <c:tickLblSkip val="5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900" b="0" i="0" u="none" strike="noStrike" kern="1200" baseline="0">
              <a:solidFill>
                <a:srgbClr val="000000"/>
              </a:solidFill>
              <a:latin typeface="Aptos Narrow"/>
            </a:defRPr>
          </a:pPr>
          <a:endParaRPr lang="en-KE"/>
        </a:p>
      </c:txPr>
    </c:legend>
    <c:plotVisOnly val="1"/>
    <c:dispBlanksAs val="gap"/>
    <c:showDLblsOverMax val="0"/>
  </c:chart>
  <c:spPr>
    <a:solidFill>
      <a:srgbClr val="FFFFFF"/>
    </a:solidFill>
    <a:ln w="9528" cap="flat">
      <a:solidFill>
        <a:srgbClr val="D9D9D9"/>
      </a:solidFill>
      <a:prstDash val="solid"/>
      <a:round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en-US" sz="1000" b="0" i="0" u="none" strike="noStrike" kern="1200" baseline="0">
          <a:solidFill>
            <a:srgbClr val="000000"/>
          </a:solidFill>
          <a:latin typeface="Aptos Narrow"/>
        </a:defRPr>
      </a:pPr>
      <a:endParaRPr lang="en-KE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0.79571</cdr:x>
      <cdr:y>0</cdr:y>
    </cdr:from>
    <cdr:to>
      <cdr:x>1</cdr:x>
      <cdr:y>0.15084</cdr:y>
    </cdr:to>
    <cdr:sp macro="" textlink="">
      <cdr:nvSpPr>
        <cdr:cNvPr id="2" name="TextBox 3">
          <a:extLst xmlns:a="http://schemas.openxmlformats.org/drawingml/2006/main">
            <a:ext uri="{FF2B5EF4-FFF2-40B4-BE49-F238E27FC236}">
              <a16:creationId xmlns:a16="http://schemas.microsoft.com/office/drawing/2014/main" id="{B87B31F5-EA77-031B-DA00-605F484DCE19}"/>
            </a:ext>
          </a:extLst>
        </cdr:cNvPr>
        <cdr:cNvSpPr txBox="1"/>
      </cdr:nvSpPr>
      <cdr:spPr>
        <a:xfrm xmlns:a="http://schemas.openxmlformats.org/drawingml/2006/main">
          <a:off x="7556401" y="0"/>
          <a:ext cx="1940025" cy="731306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b="1">
              <a:solidFill>
                <a:srgbClr val="00B050"/>
              </a:solidFill>
            </a:rPr>
            <a:t>42%</a:t>
          </a:r>
          <a:br>
            <a:rPr lang="en-US" sz="1100"/>
          </a:br>
          <a:r>
            <a:rPr lang="en-US" sz="1100"/>
            <a:t>decline since 2010</a:t>
          </a:r>
          <a:endParaRPr lang="en-KE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0.78907</cdr:x>
      <cdr:y>0</cdr:y>
    </cdr:from>
    <cdr:to>
      <cdr:x>1</cdr:x>
      <cdr:y>0.11896</cdr:y>
    </cdr:to>
    <cdr:sp macro="" textlink="">
      <cdr:nvSpPr>
        <cdr:cNvPr id="2" name="TextBox 3">
          <a:extLst xmlns:a="http://schemas.openxmlformats.org/drawingml/2006/main">
            <a:ext uri="{FF2B5EF4-FFF2-40B4-BE49-F238E27FC236}">
              <a16:creationId xmlns:a16="http://schemas.microsoft.com/office/drawing/2014/main" id="{46B7ACDF-E4CF-8AB2-4379-8961D761EF5E}"/>
            </a:ext>
          </a:extLst>
        </cdr:cNvPr>
        <cdr:cNvSpPr txBox="1"/>
      </cdr:nvSpPr>
      <cdr:spPr>
        <a:xfrm xmlns:a="http://schemas.openxmlformats.org/drawingml/2006/main">
          <a:off x="7565996" y="0"/>
          <a:ext cx="2022502" cy="59260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8" cap="flat">
          <a:solidFill>
            <a:srgbClr val="BCBCBC"/>
          </a:solidFill>
          <a:prstDash val="solid"/>
          <a:miter/>
        </a:ln>
      </cdr:spPr>
      <cdr:txBody>
        <a:bodyPr xmlns:a="http://schemas.openxmlformats.org/drawingml/2006/main" vert="horz" wrap="square" lIns="91440" tIns="45720" rIns="91440" bIns="45720" anchor="t" anchorCtr="0" compatLnSpc="0">
          <a:noAutofit/>
        </a:bodyPr>
        <a:lstStyle xmlns:a="http://schemas.openxmlformats.org/drawingml/2006/main"/>
        <a:p xmlns:a="http://schemas.openxmlformats.org/drawingml/2006/main">
          <a:pPr marL="0" marR="0" lvl="0" indent="0" defTabSz="914400" rtl="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  <a:tabLst/>
            <a:defRPr sz="1800" b="0" i="0" u="none" strike="noStrike" kern="0" cap="none" spc="0" baseline="0">
              <a:solidFill>
                <a:srgbClr val="000000"/>
              </a:solidFill>
              <a:uFillTx/>
            </a:defRPr>
          </a:pPr>
          <a:r>
            <a:rPr lang="en-US" sz="1100" b="1" i="0" u="none" strike="noStrike" kern="0" cap="none" spc="0" baseline="0">
              <a:solidFill>
                <a:srgbClr val="00B050"/>
              </a:solidFill>
              <a:uFillTx/>
              <a:latin typeface="Aptos Narrow"/>
            </a:rPr>
            <a:t>57%</a:t>
          </a:r>
          <a:br>
            <a:rPr lang="en-US" sz="1100" b="0" i="0" u="none" strike="noStrike" kern="0" cap="none" spc="0" baseline="0">
              <a:solidFill>
                <a:srgbClr val="000000"/>
              </a:solidFill>
              <a:uFillTx/>
              <a:latin typeface="Aptos Narrow"/>
            </a:rPr>
          </a:br>
          <a:r>
            <a:rPr lang="en-US" sz="1100" b="0" i="0" u="none" strike="noStrike" kern="0" cap="none" spc="0" baseline="0">
              <a:solidFill>
                <a:srgbClr val="000000"/>
              </a:solidFill>
              <a:uFillTx/>
              <a:latin typeface="Aptos Narrow"/>
            </a:rPr>
            <a:t>decline since 2010</a:t>
          </a:r>
          <a:endParaRPr lang="en-KE" sz="1100" b="0" i="0" u="none" strike="noStrike" kern="0" cap="none" spc="0" baseline="0">
            <a:solidFill>
              <a:srgbClr val="000000"/>
            </a:solidFill>
            <a:uFillTx/>
            <a:latin typeface="Aptos Narrow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C142D-4652-4010-A738-31F642784F9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6712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05FE2-EDE9-49F5-A20A-547CEF403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8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05FE2-EDE9-49F5-A20A-547CEF4030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599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B6D6F-324E-34A0-A624-354684FB7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C90F3C-6E88-0819-6E62-B9CD61B9CA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BBE663-2A8E-0936-2DD8-59932271F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EC83F-0595-D480-5501-0097C73CC8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705FE2-EDE9-49F5-A20A-547CEF40302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1072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705FE2-EDE9-49F5-A20A-547CEF40302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9615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705FE2-EDE9-49F5-A20A-547CEF40302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651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05FE2-EDE9-49F5-A20A-547CEF40302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420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541873" indent="0" algn="ctr">
              <a:buNone/>
              <a:defRPr/>
            </a:lvl2pPr>
            <a:lvl3pPr marL="1083747" indent="0" algn="ctr">
              <a:buNone/>
              <a:defRPr/>
            </a:lvl3pPr>
            <a:lvl4pPr marL="1625620" indent="0" algn="ctr">
              <a:buNone/>
              <a:defRPr/>
            </a:lvl4pPr>
            <a:lvl5pPr marL="2167494" indent="0" algn="ctr">
              <a:buNone/>
              <a:defRPr/>
            </a:lvl5pPr>
            <a:lvl6pPr marL="2709367" indent="0" algn="ctr">
              <a:buNone/>
              <a:defRPr/>
            </a:lvl6pPr>
            <a:lvl7pPr marL="3251241" indent="0" algn="ctr">
              <a:buNone/>
              <a:defRPr/>
            </a:lvl7pPr>
            <a:lvl8pPr marL="3793114" indent="0" algn="ctr">
              <a:buNone/>
              <a:defRPr/>
            </a:lvl8pPr>
            <a:lvl9pPr marL="433498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80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11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541873" indent="0" algn="ctr">
              <a:buNone/>
              <a:defRPr/>
            </a:lvl2pPr>
            <a:lvl3pPr marL="1083747" indent="0" algn="ctr">
              <a:buNone/>
              <a:defRPr/>
            </a:lvl3pPr>
            <a:lvl4pPr marL="1625620" indent="0" algn="ctr">
              <a:buNone/>
              <a:defRPr/>
            </a:lvl4pPr>
            <a:lvl5pPr marL="2167494" indent="0" algn="ctr">
              <a:buNone/>
              <a:defRPr/>
            </a:lvl5pPr>
            <a:lvl6pPr marL="2709367" indent="0" algn="ctr">
              <a:buNone/>
              <a:defRPr/>
            </a:lvl6pPr>
            <a:lvl7pPr marL="3251241" indent="0" algn="ctr">
              <a:buNone/>
              <a:defRPr/>
            </a:lvl7pPr>
            <a:lvl8pPr marL="3793114" indent="0" algn="ctr">
              <a:buNone/>
              <a:defRPr/>
            </a:lvl8pPr>
            <a:lvl9pPr marL="433498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 defTabSz="1083747">
              <a:defRPr/>
            </a:pPr>
            <a:endParaRPr lang="en-US" sz="2133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 defTabSz="1083747">
              <a:defRPr/>
            </a:pPr>
            <a:endParaRPr lang="en-US" sz="2133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895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 defTabSz="1083747">
              <a:defRPr/>
            </a:pPr>
            <a:endParaRPr lang="en-US" sz="2133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 defTabSz="1083747">
              <a:defRPr/>
            </a:pPr>
            <a:endParaRPr lang="en-US" sz="2133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22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+mj-lt"/>
          <a:ea typeface="ＭＳ Ｐゴシック" pitchFamily="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ＭＳ Ｐゴシック" pitchFamily="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ＭＳ Ｐゴシック" pitchFamily="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ＭＳ Ｐゴシック" pitchFamily="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ＭＳ Ｐゴシック" pitchFamily="4" charset="-128"/>
        </a:defRPr>
      </a:lvl5pPr>
      <a:lvl6pPr marL="541873" algn="ctr" rtl="0" fontAlgn="base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</a:defRPr>
      </a:lvl6pPr>
      <a:lvl7pPr marL="1083747" algn="ctr" rtl="0" fontAlgn="base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</a:defRPr>
      </a:lvl7pPr>
      <a:lvl8pPr marL="1625620" algn="ctr" rtl="0" fontAlgn="base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</a:defRPr>
      </a:lvl8pPr>
      <a:lvl9pPr marL="2167494" algn="ctr" rtl="0" fontAlgn="base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</a:defRPr>
      </a:lvl9pPr>
    </p:titleStyle>
    <p:bodyStyle>
      <a:lvl1pPr marL="406405" indent="-406405" algn="l" rtl="0" eaLnBrk="0" fontAlgn="base" hangingPunct="0">
        <a:spcBef>
          <a:spcPct val="20000"/>
        </a:spcBef>
        <a:spcAft>
          <a:spcPct val="0"/>
        </a:spcAft>
        <a:buChar char="•"/>
        <a:defRPr sz="3793">
          <a:solidFill>
            <a:schemeClr val="tx1"/>
          </a:solidFill>
          <a:latin typeface="+mn-lt"/>
          <a:ea typeface="ＭＳ Ｐゴシック" pitchFamily="4" charset="-128"/>
          <a:cs typeface="+mn-cs"/>
        </a:defRPr>
      </a:lvl1pPr>
      <a:lvl2pPr marL="880544" indent="-338671" algn="l" rtl="0" eaLnBrk="0" fontAlgn="base" hangingPunct="0">
        <a:spcBef>
          <a:spcPct val="20000"/>
        </a:spcBef>
        <a:spcAft>
          <a:spcPct val="0"/>
        </a:spcAft>
        <a:buChar char="–"/>
        <a:defRPr sz="3319">
          <a:solidFill>
            <a:schemeClr val="tx1"/>
          </a:solidFill>
          <a:latin typeface="+mn-lt"/>
          <a:ea typeface="ＭＳ Ｐゴシック" pitchFamily="4" charset="-128"/>
        </a:defRPr>
      </a:lvl2pPr>
      <a:lvl3pPr marL="1354684" indent="-270937" algn="l" rtl="0" eaLnBrk="0" fontAlgn="base" hangingPunct="0">
        <a:spcBef>
          <a:spcPct val="20000"/>
        </a:spcBef>
        <a:spcAft>
          <a:spcPct val="0"/>
        </a:spcAft>
        <a:buChar char="•"/>
        <a:defRPr sz="2844">
          <a:solidFill>
            <a:schemeClr val="tx1"/>
          </a:solidFill>
          <a:latin typeface="+mn-lt"/>
          <a:ea typeface="ＭＳ Ｐゴシック" pitchFamily="4" charset="-128"/>
        </a:defRPr>
      </a:lvl3pPr>
      <a:lvl4pPr marL="1896557" indent="-270937" algn="l" rtl="0" eaLnBrk="0" fontAlgn="base" hangingPunct="0">
        <a:spcBef>
          <a:spcPct val="20000"/>
        </a:spcBef>
        <a:spcAft>
          <a:spcPct val="0"/>
        </a:spcAft>
        <a:buChar char="–"/>
        <a:defRPr sz="2370">
          <a:solidFill>
            <a:schemeClr val="tx1"/>
          </a:solidFill>
          <a:latin typeface="+mn-lt"/>
          <a:ea typeface="ＭＳ Ｐゴシック" pitchFamily="4" charset="-128"/>
        </a:defRPr>
      </a:lvl4pPr>
      <a:lvl5pPr marL="2438430" indent="-270937" algn="l" rtl="0" eaLnBrk="0" fontAlgn="base" hangingPunct="0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  <a:ea typeface="ＭＳ Ｐゴシック" pitchFamily="4" charset="-128"/>
        </a:defRPr>
      </a:lvl5pPr>
      <a:lvl6pPr marL="2980304" indent="-270937" algn="l" rtl="0" fontAlgn="base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</a:defRPr>
      </a:lvl6pPr>
      <a:lvl7pPr marL="3522177" indent="-270937" algn="l" rtl="0" fontAlgn="base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</a:defRPr>
      </a:lvl7pPr>
      <a:lvl8pPr marL="4064051" indent="-270937" algn="l" rtl="0" fontAlgn="base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</a:defRPr>
      </a:lvl8pPr>
      <a:lvl9pPr marL="4605924" indent="-270937" algn="l" rtl="0" fontAlgn="base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1873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3747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25620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67494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09367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51241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793114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34988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4">
            <a:extLst>
              <a:ext uri="{FF2B5EF4-FFF2-40B4-BE49-F238E27FC236}">
                <a16:creationId xmlns:a16="http://schemas.microsoft.com/office/drawing/2014/main" id="{5E842C59-4AD7-4D58-9923-AF86475358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465" y="6263640"/>
            <a:ext cx="1467104" cy="232100"/>
          </a:xfrm>
          <a:prstGeom prst="rect">
            <a:avLst/>
          </a:prstGeom>
        </p:spPr>
      </p:pic>
      <p:pic>
        <p:nvPicPr>
          <p:cNvPr id="5" name="Picture 4" descr="A drawing of a person&#10;&#10;Description automatically generated">
            <a:extLst>
              <a:ext uri="{FF2B5EF4-FFF2-40B4-BE49-F238E27FC236}">
                <a16:creationId xmlns:a16="http://schemas.microsoft.com/office/drawing/2014/main" id="{1C376815-912D-EC7D-FCE5-F2AE5EAD3CE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2253" y="6453896"/>
            <a:ext cx="1540764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8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+mj-lt"/>
          <a:ea typeface="ＭＳ Ｐゴシック" pitchFamily="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ＭＳ Ｐゴシック" pitchFamily="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ＭＳ Ｐゴシック" pitchFamily="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ＭＳ Ｐゴシック" pitchFamily="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ＭＳ Ｐゴシック" pitchFamily="4" charset="-128"/>
        </a:defRPr>
      </a:lvl5pPr>
      <a:lvl6pPr marL="541873" algn="ctr" rtl="0" fontAlgn="base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</a:defRPr>
      </a:lvl6pPr>
      <a:lvl7pPr marL="1083747" algn="ctr" rtl="0" fontAlgn="base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</a:defRPr>
      </a:lvl7pPr>
      <a:lvl8pPr marL="1625620" algn="ctr" rtl="0" fontAlgn="base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</a:defRPr>
      </a:lvl8pPr>
      <a:lvl9pPr marL="2167494" algn="ctr" rtl="0" fontAlgn="base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</a:defRPr>
      </a:lvl9pPr>
    </p:titleStyle>
    <p:bodyStyle>
      <a:lvl1pPr marL="406405" indent="-406405" algn="l" rtl="0" eaLnBrk="0" fontAlgn="base" hangingPunct="0">
        <a:spcBef>
          <a:spcPct val="20000"/>
        </a:spcBef>
        <a:spcAft>
          <a:spcPct val="0"/>
        </a:spcAft>
        <a:buChar char="•"/>
        <a:defRPr sz="3793">
          <a:solidFill>
            <a:schemeClr val="tx1"/>
          </a:solidFill>
          <a:latin typeface="+mn-lt"/>
          <a:ea typeface="ＭＳ Ｐゴシック" pitchFamily="4" charset="-128"/>
          <a:cs typeface="+mn-cs"/>
        </a:defRPr>
      </a:lvl1pPr>
      <a:lvl2pPr marL="880544" indent="-338671" algn="l" rtl="0" eaLnBrk="0" fontAlgn="base" hangingPunct="0">
        <a:spcBef>
          <a:spcPct val="20000"/>
        </a:spcBef>
        <a:spcAft>
          <a:spcPct val="0"/>
        </a:spcAft>
        <a:buChar char="–"/>
        <a:defRPr sz="3319">
          <a:solidFill>
            <a:schemeClr val="tx1"/>
          </a:solidFill>
          <a:latin typeface="+mn-lt"/>
          <a:ea typeface="ＭＳ Ｐゴシック" pitchFamily="4" charset="-128"/>
        </a:defRPr>
      </a:lvl2pPr>
      <a:lvl3pPr marL="1354684" indent="-270937" algn="l" rtl="0" eaLnBrk="0" fontAlgn="base" hangingPunct="0">
        <a:spcBef>
          <a:spcPct val="20000"/>
        </a:spcBef>
        <a:spcAft>
          <a:spcPct val="0"/>
        </a:spcAft>
        <a:buChar char="•"/>
        <a:defRPr sz="2844">
          <a:solidFill>
            <a:schemeClr val="tx1"/>
          </a:solidFill>
          <a:latin typeface="+mn-lt"/>
          <a:ea typeface="ＭＳ Ｐゴシック" pitchFamily="4" charset="-128"/>
        </a:defRPr>
      </a:lvl3pPr>
      <a:lvl4pPr marL="1896557" indent="-270937" algn="l" rtl="0" eaLnBrk="0" fontAlgn="base" hangingPunct="0">
        <a:spcBef>
          <a:spcPct val="20000"/>
        </a:spcBef>
        <a:spcAft>
          <a:spcPct val="0"/>
        </a:spcAft>
        <a:buChar char="–"/>
        <a:defRPr sz="2370">
          <a:solidFill>
            <a:schemeClr val="tx1"/>
          </a:solidFill>
          <a:latin typeface="+mn-lt"/>
          <a:ea typeface="ＭＳ Ｐゴシック" pitchFamily="4" charset="-128"/>
        </a:defRPr>
      </a:lvl4pPr>
      <a:lvl5pPr marL="2438430" indent="-270937" algn="l" rtl="0" eaLnBrk="0" fontAlgn="base" hangingPunct="0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  <a:ea typeface="ＭＳ Ｐゴシック" pitchFamily="4" charset="-128"/>
        </a:defRPr>
      </a:lvl5pPr>
      <a:lvl6pPr marL="2980304" indent="-270937" algn="l" rtl="0" fontAlgn="base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</a:defRPr>
      </a:lvl6pPr>
      <a:lvl7pPr marL="3522177" indent="-270937" algn="l" rtl="0" fontAlgn="base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</a:defRPr>
      </a:lvl7pPr>
      <a:lvl8pPr marL="4064051" indent="-270937" algn="l" rtl="0" fontAlgn="base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</a:defRPr>
      </a:lvl8pPr>
      <a:lvl9pPr marL="4605924" indent="-270937" algn="l" rtl="0" fontAlgn="base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1873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3747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25620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67494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09367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51241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793114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34988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B2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1"/>
          <p:cNvSpPr txBox="1">
            <a:spLocks noChangeArrowheads="1"/>
          </p:cNvSpPr>
          <p:nvPr/>
        </p:nvSpPr>
        <p:spPr bwMode="auto">
          <a:xfrm>
            <a:off x="615010" y="178153"/>
            <a:ext cx="5376597" cy="114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defTabSz="1083747" eaLnBrk="1" hangingPunct="1">
              <a:spcAft>
                <a:spcPts val="2133"/>
              </a:spcAft>
              <a:defRPr/>
            </a:pPr>
            <a:r>
              <a:rPr lang="en-GB" altLang="en-US">
                <a:solidFill>
                  <a:schemeClr val="bg1"/>
                </a:solidFill>
                <a:cs typeface="Arial" charset="0"/>
              </a:rPr>
              <a:t>September 2026</a:t>
            </a:r>
          </a:p>
          <a:p>
            <a:pPr defTabSz="1083747" eaLnBrk="1" hangingPunct="1">
              <a:defRPr/>
            </a:pPr>
            <a:r>
              <a:rPr lang="en-GB" altLang="en-US" sz="3319" b="1">
                <a:solidFill>
                  <a:schemeClr val="bg1"/>
                </a:solidFill>
                <a:cs typeface="Arial" charset="0"/>
              </a:rPr>
              <a:t>Core epidemiology slides</a:t>
            </a:r>
            <a:endParaRPr lang="en-US" altLang="en-US" sz="3319" b="1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3" name="Picture 2" descr="A drawing of a person&#10;&#10;Description automatically generated">
            <a:extLst>
              <a:ext uri="{FF2B5EF4-FFF2-40B4-BE49-F238E27FC236}">
                <a16:creationId xmlns:a16="http://schemas.microsoft.com/office/drawing/2014/main" id="{D6474FA2-3CFA-E6BB-C8EF-ACDA722BA2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2253" y="6453896"/>
            <a:ext cx="1540764" cy="228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2C29E1F-EF08-4496-9256-BADFBB45BB5F}"/>
              </a:ext>
            </a:extLst>
          </p:cNvPr>
          <p:cNvGrpSpPr/>
          <p:nvPr/>
        </p:nvGrpSpPr>
        <p:grpSpPr>
          <a:xfrm>
            <a:off x="718727" y="230482"/>
            <a:ext cx="11360385" cy="3374461"/>
            <a:chOff x="606425" y="730250"/>
            <a:chExt cx="9585325" cy="2847202"/>
          </a:xfrm>
        </p:grpSpPr>
        <p:sp>
          <p:nvSpPr>
            <p:cNvPr id="6146" name="Text Box 5"/>
            <p:cNvSpPr txBox="1">
              <a:spLocks noChangeArrowheads="1"/>
            </p:cNvSpPr>
            <p:nvPr/>
          </p:nvSpPr>
          <p:spPr bwMode="auto">
            <a:xfrm>
              <a:off x="1111250" y="1958161"/>
              <a:ext cx="8999538" cy="1619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373" tIns="54187" rIns="108373" bIns="54187" anchor="ctr">
              <a:spAutoFit/>
            </a:bodyPr>
            <a:lstStyle>
              <a:lvl1pPr marL="231775" indent="-231775" eaLnBrk="0" hangingPunct="0"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marL="274320" indent="-274320" defTabSz="1083747" eaLnBrk="1" hangingPunct="1">
                <a:spcAft>
                  <a:spcPct val="130000"/>
                </a:spcAft>
                <a:buClr>
                  <a:srgbClr val="E93E35"/>
                </a:buClr>
                <a:buSzPct val="130000"/>
                <a:tabLst>
                  <a:tab pos="274700" algn="l"/>
                  <a:tab pos="5695316" algn="l"/>
                  <a:tab pos="7224979" algn="l"/>
                </a:tabLst>
                <a:defRPr/>
              </a:pPr>
              <a:r>
                <a:rPr lang="en-GB" altLang="en-US" sz="2100" b="1">
                  <a:latin typeface="Arial Bold"/>
                  <a:ea typeface="ＭＳ Ｐゴシック"/>
                  <a:cs typeface="Arial Bold"/>
                </a:rPr>
                <a:t>People living with HIV</a:t>
              </a:r>
              <a:r>
                <a:rPr lang="en-GB" altLang="en-US" sz="1850" b="1">
                  <a:latin typeface="Arial Bold"/>
                  <a:ea typeface="ＭＳ Ｐゴシック"/>
                  <a:cs typeface="Arial Bold"/>
                </a:rPr>
                <a:t>	</a:t>
              </a:r>
              <a:r>
                <a:rPr lang="en-GB" altLang="en-US" sz="2100" b="1">
                  <a:latin typeface="Arial"/>
                  <a:ea typeface="ＭＳ Ｐゴシック"/>
                  <a:cs typeface="Arial"/>
                </a:rPr>
                <a:t>41.0 million </a:t>
              </a:r>
              <a:r>
                <a:rPr lang="en-GB" altLang="en-US" sz="1500">
                  <a:solidFill>
                    <a:srgbClr val="7F7F7F"/>
                  </a:solidFill>
                  <a:latin typeface="Arial"/>
                  <a:ea typeface="ＭＳ Ｐゴシック"/>
                  <a:cs typeface="Arial"/>
                </a:rPr>
                <a:t>[35.3 million – 47.5 million]</a:t>
              </a:r>
              <a:endParaRPr lang="en-US" sz="1500"/>
            </a:p>
            <a:p>
              <a:pPr marL="274320" indent="-274320" defTabSz="1083747" eaLnBrk="1" hangingPunct="1">
                <a:spcAft>
                  <a:spcPct val="130000"/>
                </a:spcAft>
                <a:buClr>
                  <a:srgbClr val="E93E35"/>
                </a:buClr>
                <a:buSzPct val="130000"/>
                <a:tabLst>
                  <a:tab pos="274700" algn="l"/>
                  <a:tab pos="5695316" algn="l"/>
                  <a:tab pos="7224979" algn="l"/>
                </a:tabLst>
                <a:defRPr/>
              </a:pPr>
              <a:r>
                <a:rPr lang="en-US" altLang="en-US" sz="2100" b="1">
                  <a:latin typeface="Arial Bold"/>
                  <a:ea typeface="ＭＳ Ｐゴシック"/>
                  <a:cs typeface="Arial Bold"/>
                </a:rPr>
                <a:t>New HIV infections </a:t>
              </a:r>
              <a:r>
                <a:rPr lang="en-US" altLang="en-US" sz="1850" b="1">
                  <a:latin typeface="Arial Bold"/>
                  <a:ea typeface="ＭＳ Ｐゴシック"/>
                  <a:cs typeface="Arial Bold"/>
                </a:rPr>
                <a:t>	</a:t>
              </a:r>
              <a:r>
                <a:rPr lang="en-US" altLang="en-US" sz="2100" b="1">
                  <a:latin typeface="Arial"/>
                  <a:ea typeface="ＭＳ Ｐゴシック"/>
                  <a:cs typeface="Arial"/>
                </a:rPr>
                <a:t>1.2 million</a:t>
              </a:r>
              <a:r>
                <a:rPr lang="en-US" altLang="en-US" sz="2100">
                  <a:latin typeface="Arial"/>
                  <a:ea typeface="ＭＳ Ｐゴシック"/>
                  <a:cs typeface="Arial"/>
                </a:rPr>
                <a:t> </a:t>
              </a:r>
              <a:r>
                <a:rPr lang="en-US" altLang="en-US" sz="1500">
                  <a:solidFill>
                    <a:srgbClr val="7F7F7F"/>
                  </a:solidFill>
                  <a:latin typeface="Arial"/>
                  <a:ea typeface="ＭＳ Ｐゴシック"/>
                  <a:cs typeface="Arial"/>
                </a:rPr>
                <a:t>[950 000 – 1.7 million]</a:t>
              </a:r>
            </a:p>
            <a:p>
              <a:pPr marL="274320" indent="-274320" defTabSz="1083747" eaLnBrk="1" hangingPunct="1">
                <a:spcAft>
                  <a:spcPct val="130000"/>
                </a:spcAft>
                <a:buClr>
                  <a:srgbClr val="E93E35"/>
                </a:buClr>
                <a:buSzPct val="130000"/>
                <a:tabLst>
                  <a:tab pos="274700" algn="l"/>
                  <a:tab pos="5695316" algn="l"/>
                  <a:tab pos="7224979" algn="l"/>
                </a:tabLst>
                <a:defRPr/>
              </a:pPr>
              <a:r>
                <a:rPr lang="en-GB" altLang="en-US" sz="2100" b="1">
                  <a:latin typeface="Arial Bold"/>
                  <a:ea typeface="ＭＳ Ｐゴシック"/>
                  <a:cs typeface="Arial Bold"/>
                </a:rPr>
                <a:t>Deaths due to AIDS </a:t>
              </a:r>
              <a:r>
                <a:rPr lang="en-US" altLang="en-US" sz="1850" b="1">
                  <a:latin typeface="Arial Bold"/>
                  <a:ea typeface="ＭＳ Ｐゴシック"/>
                  <a:cs typeface="Arial Bold"/>
                </a:rPr>
                <a:t>	</a:t>
              </a:r>
              <a:r>
                <a:rPr lang="en-US" altLang="en-US" sz="2100" b="1">
                  <a:latin typeface="+mn-lt"/>
                  <a:ea typeface="ＭＳ Ｐゴシック"/>
                  <a:cs typeface="Arial Bold"/>
                </a:rPr>
                <a:t>570</a:t>
              </a:r>
              <a:r>
                <a:rPr lang="en-US" altLang="en-US" sz="2100" b="1">
                  <a:latin typeface="+mn-lt"/>
                  <a:ea typeface="ＭＳ Ｐゴシック"/>
                  <a:cs typeface="Arial"/>
                </a:rPr>
                <a:t> 000</a:t>
              </a:r>
              <a:r>
                <a:rPr lang="en-US" altLang="en-US" sz="2100">
                  <a:latin typeface="+mn-lt"/>
                  <a:ea typeface="ＭＳ Ｐゴシック"/>
                  <a:cs typeface="Arial"/>
                </a:rPr>
                <a:t>  </a:t>
              </a:r>
              <a:r>
                <a:rPr lang="en-US" altLang="en-US" sz="1500">
                  <a:solidFill>
                    <a:srgbClr val="7F7F7F"/>
                  </a:solidFill>
                  <a:latin typeface="Arial"/>
                  <a:ea typeface="ＭＳ Ｐゴシック"/>
                  <a:cs typeface="Arial"/>
                </a:rPr>
                <a:t>[430 000 – 780 000]</a:t>
              </a:r>
            </a:p>
          </p:txBody>
        </p:sp>
        <p:sp>
          <p:nvSpPr>
            <p:cNvPr id="6147" name="Line 7"/>
            <p:cNvSpPr>
              <a:spLocks noChangeShapeType="1"/>
            </p:cNvSpPr>
            <p:nvPr/>
          </p:nvSpPr>
          <p:spPr bwMode="auto">
            <a:xfrm>
              <a:off x="1195388" y="2449513"/>
              <a:ext cx="8378825" cy="0"/>
            </a:xfrm>
            <a:prstGeom prst="line">
              <a:avLst/>
            </a:prstGeom>
            <a:ln>
              <a:solidFill>
                <a:srgbClr val="1CB2BB"/>
              </a:solidFill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endParaRPr>
            </a:p>
          </p:txBody>
        </p:sp>
        <p:sp>
          <p:nvSpPr>
            <p:cNvPr id="6148" name="Line 7"/>
            <p:cNvSpPr>
              <a:spLocks noChangeShapeType="1"/>
            </p:cNvSpPr>
            <p:nvPr/>
          </p:nvSpPr>
          <p:spPr bwMode="auto">
            <a:xfrm>
              <a:off x="1196975" y="3079750"/>
              <a:ext cx="8378825" cy="0"/>
            </a:xfrm>
            <a:prstGeom prst="line">
              <a:avLst/>
            </a:prstGeom>
            <a:ln>
              <a:solidFill>
                <a:srgbClr val="1CB2BB"/>
              </a:solidFill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endParaRPr>
            </a:p>
          </p:txBody>
        </p:sp>
        <p:sp>
          <p:nvSpPr>
            <p:cNvPr id="6149" name="Rectangle 37"/>
            <p:cNvSpPr>
              <a:spLocks noChangeArrowheads="1"/>
            </p:cNvSpPr>
            <p:nvPr/>
          </p:nvSpPr>
          <p:spPr bwMode="auto">
            <a:xfrm>
              <a:off x="606425" y="730250"/>
              <a:ext cx="9585325" cy="43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373" tIns="54187" rIns="108373" bIns="54187" anchor="t"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defTabSz="541873" eaLnBrk="1" hangingPunct="1">
                <a:defRPr/>
              </a:pPr>
              <a:r>
                <a:rPr lang="en-US" altLang="en-US" sz="2607">
                  <a:latin typeface="Arial Bold"/>
                  <a:ea typeface="ＭＳ Ｐゴシック"/>
                  <a:cs typeface="Arial Bold"/>
                </a:rPr>
                <a:t>Global estimates for adults and children </a:t>
              </a:r>
              <a:r>
                <a:rPr lang="en-US" altLang="en-US" sz="2607" b="1">
                  <a:solidFill>
                    <a:srgbClr val="1CB2BB"/>
                  </a:solidFill>
                  <a:latin typeface="Arial"/>
                  <a:ea typeface="ＭＳ Ｐゴシック"/>
                  <a:sym typeface="Webdings" pitchFamily="18" charset="2"/>
                </a:rPr>
                <a:t></a:t>
              </a:r>
              <a:r>
                <a:rPr lang="en-US" altLang="en-US" sz="2607" b="1">
                  <a:solidFill>
                    <a:srgbClr val="E31837"/>
                  </a:solidFill>
                  <a:latin typeface="Arial Bold"/>
                  <a:ea typeface="ＭＳ Ｐゴシック"/>
                  <a:cs typeface="Arial Bold"/>
                  <a:sym typeface="Webdings" pitchFamily="18" charset="2"/>
                </a:rPr>
                <a:t> </a:t>
              </a:r>
              <a:r>
                <a:rPr lang="en-US" altLang="en-US" sz="2607">
                  <a:latin typeface="Arial Bold"/>
                  <a:ea typeface="ＭＳ Ｐゴシック"/>
                  <a:cs typeface="Arial Bold"/>
                </a:rPr>
                <a:t>2025</a:t>
              </a:r>
              <a:endParaRPr lang="en-US" altLang="en-US" sz="2607">
                <a:solidFill>
                  <a:prstClr val="black"/>
                </a:solidFill>
                <a:latin typeface="Arial Bold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F506469-DD72-25E0-9B4E-231B38539608}"/>
              </a:ext>
            </a:extLst>
          </p:cNvPr>
          <p:cNvSpPr txBox="1"/>
          <p:nvPr/>
        </p:nvSpPr>
        <p:spPr>
          <a:xfrm>
            <a:off x="0" y="6466192"/>
            <a:ext cx="3743012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2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UNAIDS 2026 epidemiological estimates</a:t>
            </a:r>
            <a:endParaRPr lang="en-CH" sz="1422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80B6BDD-2690-4EDA-A9A4-1C24B1E585F9}"/>
              </a:ext>
            </a:extLst>
          </p:cNvPr>
          <p:cNvGrpSpPr/>
          <p:nvPr/>
        </p:nvGrpSpPr>
        <p:grpSpPr>
          <a:xfrm>
            <a:off x="718727" y="230482"/>
            <a:ext cx="11360385" cy="4563600"/>
            <a:chOff x="606425" y="730250"/>
            <a:chExt cx="9585325" cy="3850538"/>
          </a:xfrm>
        </p:grpSpPr>
        <p:sp>
          <p:nvSpPr>
            <p:cNvPr id="7170" name="Text Box 5"/>
            <p:cNvSpPr txBox="1">
              <a:spLocks noChangeArrowheads="1"/>
            </p:cNvSpPr>
            <p:nvPr/>
          </p:nvSpPr>
          <p:spPr bwMode="auto">
            <a:xfrm>
              <a:off x="876300" y="1600200"/>
              <a:ext cx="7924800" cy="2980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373" tIns="54187" rIns="108373" bIns="54187" anchor="t">
              <a:spAutoFit/>
            </a:bodyPr>
            <a:lstStyle>
              <a:lvl1pPr marL="282575" indent="-282575" eaLnBrk="0" hangingPunct="0">
                <a:tabLst>
                  <a:tab pos="2825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454025" eaLnBrk="0" hangingPunct="0">
                <a:tabLst>
                  <a:tab pos="2825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tabLst>
                  <a:tab pos="2825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tabLst>
                  <a:tab pos="2825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tabLst>
                  <a:tab pos="2825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25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25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25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2575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marL="338455" indent="-338455" defTabSz="1083747" eaLnBrk="1" hangingPunct="1">
                <a:spcAft>
                  <a:spcPct val="100000"/>
                </a:spcAft>
                <a:buClr>
                  <a:srgbClr val="1CB2BB"/>
                </a:buClr>
                <a:buSzPct val="150000"/>
                <a:buFont typeface="Arial" panose="020B0604020202020204" pitchFamily="34" charset="0"/>
                <a:buChar char="•"/>
                <a:tabLst>
                  <a:tab pos="334908" algn="l"/>
                </a:tabLst>
                <a:defRPr/>
              </a:pPr>
              <a:r>
                <a:rPr lang="en-GB" altLang="en-US" sz="2100" b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About </a:t>
              </a:r>
              <a:r>
                <a:rPr lang="en-GB" altLang="en-US" b="1" strike="noStrike" baseline="0">
                  <a:latin typeface="Arial"/>
                  <a:ea typeface="ＭＳ Ｐゴシック"/>
                  <a:cs typeface="Arial"/>
                </a:rPr>
                <a:t>50</a:t>
              </a:r>
              <a:r>
                <a:rPr lang="en-GB" altLang="en-US" sz="2100" b="1">
                  <a:latin typeface="Arial"/>
                  <a:ea typeface="ＭＳ Ｐゴシック"/>
                  <a:cs typeface="Arial"/>
                </a:rPr>
                <a:t>%</a:t>
              </a:r>
              <a:r>
                <a:rPr lang="en-GB" altLang="en-US" sz="2100" b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 are in sub-Saharan Africa</a:t>
              </a:r>
              <a:endParaRPr lang="en-US" sz="2100">
                <a:solidFill>
                  <a:prstClr val="black"/>
                </a:solidFill>
              </a:endParaRPr>
            </a:p>
            <a:p>
              <a:pPr marL="338455" indent="-338455" defTabSz="1083747" eaLnBrk="1" hangingPunct="1">
                <a:spcAft>
                  <a:spcPct val="100000"/>
                </a:spcAft>
                <a:buClr>
                  <a:srgbClr val="1CB2BB"/>
                </a:buClr>
                <a:buSzPct val="150000"/>
                <a:buFont typeface="Arial" panose="020B0604020202020204" pitchFamily="34" charset="0"/>
                <a:buChar char="•"/>
                <a:tabLst>
                  <a:tab pos="334908" algn="l"/>
                </a:tabLst>
                <a:defRPr/>
              </a:pPr>
              <a:r>
                <a:rPr lang="en-US" altLang="en-US" sz="2100" b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About 250</a:t>
              </a:r>
              <a:r>
                <a:rPr lang="en-US" altLang="en-US" sz="2100" b="1">
                  <a:latin typeface="Arial"/>
                  <a:ea typeface="ＭＳ Ｐゴシック"/>
                  <a:cs typeface="Arial"/>
                </a:rPr>
                <a:t> </a:t>
              </a:r>
              <a:r>
                <a:rPr lang="en-US" altLang="en-US" sz="2100" b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are among children under 15 years of age</a:t>
              </a:r>
            </a:p>
            <a:p>
              <a:pPr marL="338455" indent="-338455" defTabSz="1083747">
                <a:spcAft>
                  <a:spcPts val="1067"/>
                </a:spcAft>
                <a:buClr>
                  <a:srgbClr val="1CB2BB"/>
                </a:buClr>
                <a:buSzPct val="150000"/>
                <a:buFont typeface="Arial" panose="020B0604020202020204" pitchFamily="34" charset="0"/>
                <a:buChar char="•"/>
                <a:tabLst>
                  <a:tab pos="334908" algn="l"/>
                </a:tabLst>
                <a:defRPr/>
              </a:pPr>
              <a:r>
                <a:rPr lang="en-US" altLang="en-US" sz="2100" b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About 3100 are among adults aged 15 years and older, of whom:</a:t>
              </a:r>
              <a:endParaRPr lang="en-US">
                <a:solidFill>
                  <a:prstClr val="black"/>
                </a:solidFill>
              </a:endParaRPr>
            </a:p>
            <a:p>
              <a:pPr lvl="1" defTabSz="1083747">
                <a:lnSpc>
                  <a:spcPct val="150000"/>
                </a:lnSpc>
                <a:spcBef>
                  <a:spcPts val="356"/>
                </a:spcBef>
                <a:spcAft>
                  <a:spcPts val="356"/>
                </a:spcAft>
                <a:tabLst>
                  <a:tab pos="334908" algn="l"/>
                </a:tabLst>
                <a:defRPr/>
              </a:pPr>
              <a:r>
                <a:rPr lang="en-US" altLang="en-US" sz="1650" b="1">
                  <a:solidFill>
                    <a:srgbClr val="00A99A"/>
                  </a:solidFill>
                  <a:latin typeface="Arial"/>
                  <a:ea typeface="ＭＳ Ｐゴシック"/>
                  <a:cs typeface="Arial"/>
                </a:rPr>
                <a:t>─</a:t>
              </a:r>
              <a:r>
                <a:rPr lang="en-US" altLang="en-US" sz="1650" b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 1400 are among adult women</a:t>
              </a:r>
              <a:endParaRPr lang="en-US">
                <a:solidFill>
                  <a:prstClr val="black"/>
                </a:solidFill>
              </a:endParaRPr>
            </a:p>
            <a:p>
              <a:pPr lvl="1" defTabSz="1083747">
                <a:lnSpc>
                  <a:spcPct val="150000"/>
                </a:lnSpc>
                <a:spcAft>
                  <a:spcPts val="356"/>
                </a:spcAft>
                <a:tabLst>
                  <a:tab pos="334908" algn="l"/>
                </a:tabLst>
                <a:defRPr/>
              </a:pPr>
              <a:r>
                <a:rPr lang="en-US" altLang="en-US" sz="1650" b="1">
                  <a:solidFill>
                    <a:srgbClr val="00A99A"/>
                  </a:solidFill>
                  <a:latin typeface="Arial"/>
                  <a:ea typeface="ＭＳ Ｐゴシック"/>
                  <a:cs typeface="Arial"/>
                </a:rPr>
                <a:t>─</a:t>
              </a:r>
              <a:r>
                <a:rPr lang="en-US" altLang="en-US" sz="1650" b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 1000 are among young people (15–24)</a:t>
              </a:r>
              <a:endParaRPr lang="en-US">
                <a:solidFill>
                  <a:prstClr val="black"/>
                </a:solidFill>
              </a:endParaRPr>
            </a:p>
            <a:p>
              <a:pPr lvl="1" defTabSz="1083747">
                <a:lnSpc>
                  <a:spcPct val="150000"/>
                </a:lnSpc>
                <a:spcAft>
                  <a:spcPts val="356"/>
                </a:spcAft>
                <a:tabLst>
                  <a:tab pos="334908" algn="l"/>
                </a:tabLst>
                <a:defRPr/>
              </a:pPr>
              <a:r>
                <a:rPr lang="en-US" altLang="en-US" sz="1650" b="1">
                  <a:solidFill>
                    <a:srgbClr val="00A99A"/>
                  </a:solidFill>
                  <a:latin typeface="Arial"/>
                  <a:ea typeface="ＭＳ Ｐゴシック"/>
                  <a:cs typeface="Arial"/>
                </a:rPr>
                <a:t>─</a:t>
              </a:r>
              <a:r>
                <a:rPr lang="en-US" altLang="en-US" sz="1650" b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 540 are among young women (15–24)</a:t>
              </a:r>
              <a:endParaRPr lang="en-US">
                <a:solidFill>
                  <a:prstClr val="black"/>
                </a:solidFill>
              </a:endParaRPr>
            </a:p>
            <a:p>
              <a:pPr marL="538110" lvl="1" defTabSz="1083747">
                <a:lnSpc>
                  <a:spcPct val="120000"/>
                </a:lnSpc>
                <a:tabLst>
                  <a:tab pos="334908" algn="l"/>
                </a:tabLst>
                <a:defRPr/>
              </a:pPr>
              <a:endParaRPr lang="en-US" altLang="en-US" sz="1778" b="1">
                <a:solidFill>
                  <a:prstClr val="black"/>
                </a:solidFill>
              </a:endParaRPr>
            </a:p>
          </p:txBody>
        </p:sp>
        <p:sp>
          <p:nvSpPr>
            <p:cNvPr id="7171" name="Rectangle 37"/>
            <p:cNvSpPr>
              <a:spLocks noChangeArrowheads="1"/>
            </p:cNvSpPr>
            <p:nvPr/>
          </p:nvSpPr>
          <p:spPr bwMode="auto">
            <a:xfrm>
              <a:off x="606425" y="730250"/>
              <a:ext cx="9585325" cy="416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defTabSz="541873" eaLnBrk="1" hangingPunct="1">
                <a:defRPr/>
              </a:pPr>
              <a:r>
                <a:rPr lang="en-US" altLang="en-US" sz="2607">
                  <a:solidFill>
                    <a:prstClr val="black"/>
                  </a:solidFill>
                  <a:latin typeface="Arial Bold" charset="0"/>
                </a:rPr>
                <a:t>About 3400 new HIV infections (adults and children) a day </a:t>
              </a:r>
              <a:r>
                <a:rPr lang="en-US" altLang="en-US" sz="2607" b="1">
                  <a:solidFill>
                    <a:srgbClr val="1CB2BB"/>
                  </a:solidFill>
                  <a:latin typeface="Arial"/>
                  <a:sym typeface="Webdings" pitchFamily="18" charset="2"/>
                </a:rPr>
                <a:t></a:t>
              </a:r>
              <a:r>
                <a:rPr lang="en-US" altLang="en-US" sz="2607">
                  <a:solidFill>
                    <a:prstClr val="black"/>
                  </a:solidFill>
                  <a:latin typeface="Arial Bold" charset="0"/>
                </a:rPr>
                <a:t> </a:t>
              </a:r>
              <a:r>
                <a:rPr lang="en-US" altLang="en-US" sz="2607" b="1">
                  <a:solidFill>
                    <a:prstClr val="black"/>
                  </a:solidFill>
                  <a:latin typeface="Arial Bold" charset="0"/>
                </a:rPr>
                <a:t>2025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7A5C718-39EC-241E-94C5-090CBC8E71F8}"/>
              </a:ext>
            </a:extLst>
          </p:cNvPr>
          <p:cNvSpPr txBox="1"/>
          <p:nvPr/>
        </p:nvSpPr>
        <p:spPr>
          <a:xfrm>
            <a:off x="0" y="6466192"/>
            <a:ext cx="3743012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2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UNAIDS 2026 epidemiological estimates</a:t>
            </a:r>
            <a:endParaRPr lang="en-CH" sz="1422"/>
          </a:p>
        </p:txBody>
      </p:sp>
    </p:spTree>
    <p:extLst>
      <p:ext uri="{BB962C8B-B14F-4D97-AF65-F5344CB8AC3E}">
        <p14:creationId xmlns:p14="http://schemas.microsoft.com/office/powerpoint/2010/main" val="1542006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F274D09-9DA8-4F29-9BE3-A14D509A9692}"/>
              </a:ext>
            </a:extLst>
          </p:cNvPr>
          <p:cNvGrpSpPr/>
          <p:nvPr/>
        </p:nvGrpSpPr>
        <p:grpSpPr>
          <a:xfrm>
            <a:off x="718727" y="306681"/>
            <a:ext cx="11360385" cy="3312464"/>
            <a:chOff x="606425" y="794546"/>
            <a:chExt cx="9585325" cy="2794889"/>
          </a:xfrm>
        </p:grpSpPr>
        <p:sp>
          <p:nvSpPr>
            <p:cNvPr id="6146" name="Text Box 5"/>
            <p:cNvSpPr txBox="1">
              <a:spLocks noChangeArrowheads="1"/>
            </p:cNvSpPr>
            <p:nvPr/>
          </p:nvSpPr>
          <p:spPr bwMode="auto">
            <a:xfrm>
              <a:off x="1111250" y="1946178"/>
              <a:ext cx="8999538" cy="1643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373" tIns="54187" rIns="108373" bIns="54187" anchor="ctr">
              <a:spAutoFit/>
            </a:bodyPr>
            <a:lstStyle>
              <a:lvl1pPr marL="231775" indent="-231775" eaLnBrk="0" hangingPunct="0"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eaLnBrk="0" hangingPunct="0"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31775" algn="l"/>
                  <a:tab pos="4805363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marL="274700" indent="-274700" defTabSz="1083747" eaLnBrk="1" hangingPunct="1">
                <a:spcAft>
                  <a:spcPct val="130000"/>
                </a:spcAft>
                <a:buClr>
                  <a:srgbClr val="E93E35"/>
                </a:buClr>
                <a:buSzPct val="130000"/>
                <a:tabLst>
                  <a:tab pos="274700" algn="l"/>
                  <a:tab pos="5695316" algn="l"/>
                  <a:tab pos="7224979" algn="l"/>
                </a:tabLst>
                <a:defRPr/>
              </a:pPr>
              <a:r>
                <a:rPr lang="en-GB" altLang="en-US" sz="2133" b="1">
                  <a:solidFill>
                    <a:prstClr val="black"/>
                  </a:solidFill>
                  <a:latin typeface="Arial Bold" charset="0"/>
                </a:rPr>
                <a:t>Children living with HIV</a:t>
              </a:r>
              <a:r>
                <a:rPr lang="en-GB" altLang="en-US" sz="1896" b="1">
                  <a:solidFill>
                    <a:prstClr val="black"/>
                  </a:solidFill>
                  <a:latin typeface="Arial Bold" charset="0"/>
                </a:rPr>
                <a:t>	</a:t>
              </a:r>
              <a:r>
                <a:rPr lang="en-GB" altLang="en-US" sz="2133" b="1">
                  <a:solidFill>
                    <a:prstClr val="black"/>
                  </a:solidFill>
                </a:rPr>
                <a:t>1.3 million</a:t>
              </a:r>
              <a:r>
                <a:rPr lang="en-GB" altLang="en-US" sz="2133">
                  <a:solidFill>
                    <a:prstClr val="black"/>
                  </a:solidFill>
                </a:rPr>
                <a:t> </a:t>
              </a:r>
              <a:r>
                <a:rPr lang="en-GB" altLang="en-US" sz="1541">
                  <a:solidFill>
                    <a:prstClr val="white">
                      <a:lumMod val="50000"/>
                    </a:prstClr>
                  </a:solidFill>
                </a:rPr>
                <a:t>[1.0 million – 1.7 million]</a:t>
              </a:r>
            </a:p>
            <a:p>
              <a:pPr marL="274700" indent="-274700" defTabSz="1083747" eaLnBrk="1" hangingPunct="1">
                <a:spcAft>
                  <a:spcPct val="130000"/>
                </a:spcAft>
                <a:buClr>
                  <a:srgbClr val="E93E35"/>
                </a:buClr>
                <a:buSzPct val="130000"/>
                <a:tabLst>
                  <a:tab pos="274700" algn="l"/>
                  <a:tab pos="5695316" algn="l"/>
                  <a:tab pos="7224979" algn="l"/>
                </a:tabLst>
                <a:defRPr/>
              </a:pPr>
              <a:r>
                <a:rPr lang="en-US" altLang="en-US" sz="2133" b="1">
                  <a:latin typeface="Arial Bold"/>
                  <a:ea typeface="ＭＳ Ｐゴシック"/>
                  <a:cs typeface="Arial Bold"/>
                </a:rPr>
                <a:t>New HIV infections </a:t>
              </a:r>
              <a:r>
                <a:rPr lang="en-US" altLang="en-US" sz="1896" b="1">
                  <a:latin typeface="Arial Bold"/>
                  <a:ea typeface="ＭＳ Ｐゴシック"/>
                  <a:cs typeface="Arial Bold"/>
                </a:rPr>
                <a:t>	</a:t>
              </a:r>
              <a:r>
                <a:rPr lang="en-US" altLang="en-US" sz="2133" b="1">
                  <a:latin typeface="Arial"/>
                  <a:ea typeface="ＭＳ Ｐゴシック"/>
                  <a:cs typeface="Arial"/>
                </a:rPr>
                <a:t>93 000</a:t>
              </a:r>
              <a:r>
                <a:rPr lang="en-US" altLang="en-US" sz="2133">
                  <a:latin typeface="Arial"/>
                  <a:ea typeface="ＭＳ Ｐゴシック"/>
                  <a:cs typeface="Arial"/>
                </a:rPr>
                <a:t> </a:t>
              </a:r>
              <a:r>
                <a:rPr lang="en-US" altLang="en-US" sz="1541">
                  <a:solidFill>
                    <a:prstClr val="white">
                      <a:lumMod val="50000"/>
                    </a:prstClr>
                  </a:solidFill>
                </a:rPr>
                <a:t>[63 000 – 140 000]</a:t>
              </a:r>
            </a:p>
            <a:p>
              <a:pPr eaLnBrk="1" hangingPunct="1">
                <a:spcAft>
                  <a:spcPct val="130000"/>
                </a:spcAft>
                <a:buClr>
                  <a:srgbClr val="E93E35"/>
                </a:buClr>
                <a:buSzPct val="130000"/>
                <a:tabLst>
                  <a:tab pos="274700" algn="l"/>
                  <a:tab pos="5695316" algn="l"/>
                  <a:tab pos="7224979" algn="l"/>
                </a:tabLst>
                <a:defRPr/>
              </a:pPr>
              <a:r>
                <a:rPr lang="en-GB" altLang="en-US" sz="2133" b="1">
                  <a:latin typeface="Arial Bold"/>
                  <a:ea typeface="ＭＳ Ｐゴシック"/>
                  <a:cs typeface="Arial Bold"/>
                </a:rPr>
                <a:t>Deaths due to AIDS</a:t>
              </a:r>
              <a:r>
                <a:rPr lang="en-US" altLang="en-US" sz="1896" b="1">
                  <a:latin typeface="Arial Bold"/>
                  <a:ea typeface="ＭＳ Ｐゴシック"/>
                  <a:cs typeface="Arial Bold"/>
                </a:rPr>
                <a:t>	</a:t>
              </a:r>
              <a:r>
                <a:rPr lang="en-US" altLang="en-US" sz="2133" b="1">
                  <a:latin typeface="Arial"/>
                  <a:ea typeface="ＭＳ Ｐゴシック"/>
                  <a:cs typeface="Arial"/>
                </a:rPr>
                <a:t>61 000</a:t>
              </a:r>
              <a:r>
                <a:rPr lang="en-US" altLang="en-US" sz="2133">
                  <a:latin typeface="Arial"/>
                  <a:ea typeface="ＭＳ Ｐゴシック"/>
                  <a:cs typeface="Arial"/>
                </a:rPr>
                <a:t> </a:t>
              </a:r>
              <a:r>
                <a:rPr lang="en-US" altLang="en-US" sz="1541">
                  <a:solidFill>
                    <a:srgbClr val="7F7F7F"/>
                  </a:solidFill>
                  <a:latin typeface="Arial"/>
                  <a:ea typeface="ＭＳ Ｐゴシック"/>
                  <a:cs typeface="Arial"/>
                </a:rPr>
                <a:t>[39 000 – 90 000]</a:t>
              </a:r>
            </a:p>
          </p:txBody>
        </p:sp>
        <p:sp>
          <p:nvSpPr>
            <p:cNvPr id="6147" name="Line 7"/>
            <p:cNvSpPr>
              <a:spLocks noChangeShapeType="1"/>
            </p:cNvSpPr>
            <p:nvPr/>
          </p:nvSpPr>
          <p:spPr bwMode="auto">
            <a:xfrm>
              <a:off x="1195388" y="2449513"/>
              <a:ext cx="8378825" cy="0"/>
            </a:xfrm>
            <a:prstGeom prst="line">
              <a:avLst/>
            </a:prstGeom>
            <a:ln>
              <a:solidFill>
                <a:srgbClr val="1CB2BB"/>
              </a:solidFill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pPr defTabSz="1083747">
                <a:defRPr/>
              </a:pPr>
              <a:endParaRPr lang="en-US" sz="2133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endParaRPr>
            </a:p>
          </p:txBody>
        </p:sp>
        <p:sp>
          <p:nvSpPr>
            <p:cNvPr id="6148" name="Line 7"/>
            <p:cNvSpPr>
              <a:spLocks noChangeShapeType="1"/>
            </p:cNvSpPr>
            <p:nvPr/>
          </p:nvSpPr>
          <p:spPr bwMode="auto">
            <a:xfrm>
              <a:off x="1196975" y="3079750"/>
              <a:ext cx="8378825" cy="0"/>
            </a:xfrm>
            <a:prstGeom prst="line">
              <a:avLst/>
            </a:prstGeom>
            <a:ln>
              <a:solidFill>
                <a:srgbClr val="1CB2BB"/>
              </a:solidFill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pPr defTabSz="1083747">
                <a:defRPr/>
              </a:pPr>
              <a:endParaRPr lang="en-US" sz="2133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endParaRPr>
            </a:p>
          </p:txBody>
        </p:sp>
        <p:sp>
          <p:nvSpPr>
            <p:cNvPr id="6149" name="Rectangle 37"/>
            <p:cNvSpPr>
              <a:spLocks noChangeArrowheads="1"/>
            </p:cNvSpPr>
            <p:nvPr/>
          </p:nvSpPr>
          <p:spPr bwMode="auto">
            <a:xfrm>
              <a:off x="606425" y="794546"/>
              <a:ext cx="9585325" cy="416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defTabSz="541873" eaLnBrk="1" hangingPunct="1">
                <a:defRPr/>
              </a:pPr>
              <a:r>
                <a:rPr lang="en-US" altLang="en-US" sz="2607">
                  <a:solidFill>
                    <a:prstClr val="black"/>
                  </a:solidFill>
                  <a:latin typeface="Arial Bold" charset="0"/>
                </a:rPr>
                <a:t>Global estimates for children (0-14 years) </a:t>
              </a:r>
              <a:r>
                <a:rPr lang="en-US" altLang="en-US" sz="2607" b="1">
                  <a:solidFill>
                    <a:srgbClr val="1CB2BB"/>
                  </a:solidFill>
                  <a:latin typeface="Arial"/>
                  <a:sym typeface="Webdings" pitchFamily="18" charset="2"/>
                </a:rPr>
                <a:t></a:t>
              </a:r>
              <a:r>
                <a:rPr lang="en-US" altLang="en-US" sz="2607" b="1">
                  <a:solidFill>
                    <a:srgbClr val="E31837"/>
                  </a:solidFill>
                  <a:latin typeface="Arial Bold" charset="0"/>
                  <a:sym typeface="Webdings" pitchFamily="18" charset="2"/>
                </a:rPr>
                <a:t> </a:t>
              </a:r>
              <a:r>
                <a:rPr lang="en-US" altLang="en-US" sz="2607">
                  <a:solidFill>
                    <a:prstClr val="black"/>
                  </a:solidFill>
                  <a:latin typeface="Arial Bold" charset="0"/>
                </a:rPr>
                <a:t>2025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A5C6808-6641-4801-3D9A-DCD7AA902A75}"/>
              </a:ext>
            </a:extLst>
          </p:cNvPr>
          <p:cNvSpPr txBox="1"/>
          <p:nvPr/>
        </p:nvSpPr>
        <p:spPr>
          <a:xfrm>
            <a:off x="0" y="6466192"/>
            <a:ext cx="3743012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2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UNAIDS 2026 epidemiological estimates</a:t>
            </a:r>
            <a:endParaRPr lang="en-CH" sz="1422"/>
          </a:p>
        </p:txBody>
      </p:sp>
    </p:spTree>
    <p:extLst>
      <p:ext uri="{BB962C8B-B14F-4D97-AF65-F5344CB8AC3E}">
        <p14:creationId xmlns:p14="http://schemas.microsoft.com/office/powerpoint/2010/main" val="3217625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494D7-AACD-EDC6-6EB9-087B6EDFF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6FBBAD5-3AF1-D226-6447-3D7E17897F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997280"/>
              </p:ext>
            </p:extLst>
          </p:nvPr>
        </p:nvGraphicFramePr>
        <p:xfrm>
          <a:off x="1030191" y="411531"/>
          <a:ext cx="10501377" cy="5814041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2807499">
                  <a:extLst>
                    <a:ext uri="{9D8B030D-6E8A-4147-A177-3AD203B41FA5}">
                      <a16:colId xmlns:a16="http://schemas.microsoft.com/office/drawing/2014/main" val="1896688535"/>
                    </a:ext>
                  </a:extLst>
                </a:gridCol>
                <a:gridCol w="2564626">
                  <a:extLst>
                    <a:ext uri="{9D8B030D-6E8A-4147-A177-3AD203B41FA5}">
                      <a16:colId xmlns:a16="http://schemas.microsoft.com/office/drawing/2014/main" val="2679909460"/>
                    </a:ext>
                  </a:extLst>
                </a:gridCol>
                <a:gridCol w="2564626">
                  <a:extLst>
                    <a:ext uri="{9D8B030D-6E8A-4147-A177-3AD203B41FA5}">
                      <a16:colId xmlns:a16="http://schemas.microsoft.com/office/drawing/2014/main" val="3781119792"/>
                    </a:ext>
                  </a:extLst>
                </a:gridCol>
                <a:gridCol w="2564626">
                  <a:extLst>
                    <a:ext uri="{9D8B030D-6E8A-4147-A177-3AD203B41FA5}">
                      <a16:colId xmlns:a16="http://schemas.microsoft.com/office/drawing/2014/main" val="223153951"/>
                    </a:ext>
                  </a:extLst>
                </a:gridCol>
              </a:tblGrid>
              <a:tr h="5695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CH" sz="1500" kern="100">
                        <a:effectLst/>
                        <a:latin typeface="+mj-lt"/>
                      </a:endParaRPr>
                    </a:p>
                  </a:txBody>
                  <a:tcPr marL="28539" marR="28539" marT="28539" marB="28539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7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ＭＳ Ｐゴシック" pitchFamily="34" charset="-128"/>
                          <a:cs typeface="+mn-cs"/>
                        </a:rPr>
                        <a:t>Adults and children living with HIV</a:t>
                      </a:r>
                    </a:p>
                  </a:txBody>
                  <a:tcPr marL="28539" marR="28539" marT="28539" marB="2853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7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ＭＳ Ｐゴシック" pitchFamily="34" charset="-128"/>
                          <a:cs typeface="+mn-cs"/>
                        </a:rPr>
                        <a:t>Adults and children newly infected with HIV</a:t>
                      </a:r>
                    </a:p>
                  </a:txBody>
                  <a:tcPr marL="28539" marR="28539" marT="28539" marB="2853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7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ＭＳ Ｐゴシック" pitchFamily="34" charset="-128"/>
                          <a:cs typeface="+mn-cs"/>
                        </a:rPr>
                        <a:t>Adult and child 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7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ＭＳ Ｐゴシック" pitchFamily="34" charset="-128"/>
                          <a:cs typeface="+mn-cs"/>
                        </a:rPr>
                        <a:t>deaths due to AIDS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870197"/>
                  </a:ext>
                </a:extLst>
              </a:tr>
              <a:tr h="350613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0">
                          <a:effectLst/>
                        </a:rPr>
                        <a:t>Asia and the Pacific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7.1 million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[6.3 million – 8.0 million]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280 000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[230 000 – 360 000]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120 000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[93 000 – 160 000]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extLst>
                  <a:ext uri="{0D108BD9-81ED-4DB2-BD59-A6C34878D82A}">
                    <a16:rowId xmlns:a16="http://schemas.microsoft.com/office/drawing/2014/main" val="4026856107"/>
                  </a:ext>
                </a:extLst>
              </a:tr>
              <a:tr h="423148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0">
                          <a:effectLst/>
                        </a:rPr>
                        <a:t>Caribbean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340 000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[290 000 – 400 000]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13 000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[9300 – 19 000]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4800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[3300 – 6900]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extLst>
                  <a:ext uri="{0D108BD9-81ED-4DB2-BD59-A6C34878D82A}">
                    <a16:rowId xmlns:a16="http://schemas.microsoft.com/office/drawing/2014/main" val="3344149842"/>
                  </a:ext>
                </a:extLst>
              </a:tr>
              <a:tr h="50366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0">
                          <a:effectLst/>
                        </a:rPr>
                        <a:t>East and Southern Africa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21.1 million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[17.5 million – 24.8 million]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420 000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[300 000 – 580 000]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240 000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[190 000 – 350 000]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extLst>
                  <a:ext uri="{0D108BD9-81ED-4DB2-BD59-A6C34878D82A}">
                    <a16:rowId xmlns:a16="http://schemas.microsoft.com/office/drawing/2014/main" val="1198228043"/>
                  </a:ext>
                </a:extLst>
              </a:tr>
              <a:tr h="458748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0">
                          <a:effectLst/>
                        </a:rPr>
                        <a:t>Eastern Europe and Central Asia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2.0 million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[1.8 million – 2.2 million]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120 000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[100 000 – 140 000]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43 000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[34 000 – 54 000]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extLst>
                  <a:ext uri="{0D108BD9-81ED-4DB2-BD59-A6C34878D82A}">
                    <a16:rowId xmlns:a16="http://schemas.microsoft.com/office/drawing/2014/main" val="3106142179"/>
                  </a:ext>
                </a:extLst>
              </a:tr>
              <a:tr h="340781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0">
                          <a:effectLst/>
                        </a:rPr>
                        <a:t>Latin America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2.6 million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[2.3 million – 3.0 million]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140 000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[100 000 – 180 000]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28 000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[18 000 – 39 000]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extLst>
                  <a:ext uri="{0D108BD9-81ED-4DB2-BD59-A6C34878D82A}">
                    <a16:rowId xmlns:a16="http://schemas.microsoft.com/office/drawing/2014/main" val="1300466269"/>
                  </a:ext>
                </a:extLst>
              </a:tr>
              <a:tr h="346641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0">
                          <a:effectLst/>
                        </a:rPr>
                        <a:t>Middle East and North Africa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240 000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[200 000 – 300 000]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22 000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[15 000 – 31 000]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6600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[4400 – 9900]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extLst>
                  <a:ext uri="{0D108BD9-81ED-4DB2-BD59-A6C34878D82A}">
                    <a16:rowId xmlns:a16="http://schemas.microsoft.com/office/drawing/2014/main" val="892673133"/>
                  </a:ext>
                </a:extLst>
              </a:tr>
              <a:tr h="436549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0">
                          <a:effectLst/>
                        </a:rPr>
                        <a:t>West and Central Africa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5.2 million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[4.6 million – 6.1 million]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190 000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[130 000 – 290 000]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110 000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[84 000 – 150 000]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extLst>
                  <a:ext uri="{0D108BD9-81ED-4DB2-BD59-A6C34878D82A}">
                    <a16:rowId xmlns:a16="http://schemas.microsoft.com/office/drawing/2014/main" val="1648986099"/>
                  </a:ext>
                </a:extLst>
              </a:tr>
              <a:tr h="527618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0">
                          <a:effectLst/>
                        </a:rPr>
                        <a:t>Western and central Europe and North America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2.4 million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[2.1 million – 2.7 million]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63 000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[52 000 – 75 000]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9800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[7300 – 12 000]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extLst>
                  <a:ext uri="{0D108BD9-81ED-4DB2-BD59-A6C34878D82A}">
                    <a16:rowId xmlns:a16="http://schemas.microsoft.com/office/drawing/2014/main" val="2393344424"/>
                  </a:ext>
                </a:extLst>
              </a:tr>
              <a:tr h="594731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0">
                          <a:effectLst/>
                        </a:rPr>
                        <a:t>Global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41.0 million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[35.3 million – 47.5 million]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1.2 million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[950 000 – 1.7 million]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kern="100">
                          <a:effectLst/>
                        </a:rPr>
                        <a:t>570 000 </a:t>
                      </a:r>
                      <a:br>
                        <a:rPr lang="en-US" sz="1500" kern="100">
                          <a:effectLst/>
                        </a:rPr>
                      </a:br>
                      <a:r>
                        <a:rPr lang="en-US" sz="1500" kern="100">
                          <a:effectLst/>
                        </a:rPr>
                        <a:t>[430 000 - 780 000]</a:t>
                      </a:r>
                      <a:endParaRPr lang="en-US" sz="1500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39" marR="28539" marT="28539" marB="28539"/>
                </a:tc>
                <a:extLst>
                  <a:ext uri="{0D108BD9-81ED-4DB2-BD59-A6C34878D82A}">
                    <a16:rowId xmlns:a16="http://schemas.microsoft.com/office/drawing/2014/main" val="3840774522"/>
                  </a:ext>
                </a:extLst>
              </a:tr>
            </a:tbl>
          </a:graphicData>
        </a:graphic>
      </p:graphicFrame>
      <p:sp>
        <p:nvSpPr>
          <p:cNvPr id="4" name="Rectangle 62">
            <a:extLst>
              <a:ext uri="{FF2B5EF4-FFF2-40B4-BE49-F238E27FC236}">
                <a16:creationId xmlns:a16="http://schemas.microsoft.com/office/drawing/2014/main" id="{3185C435-1C67-2EC3-937A-20293ACFF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66" y="-44872"/>
            <a:ext cx="11646370" cy="49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defTabSz="541873" eaLnBrk="1" hangingPunct="1">
              <a:defRPr/>
            </a:pPr>
            <a:r>
              <a:rPr lang="en-US" altLang="en-US" sz="2607">
                <a:solidFill>
                  <a:prstClr val="black"/>
                </a:solidFill>
                <a:latin typeface="Arial Bold" charset="0"/>
              </a:rPr>
              <a:t>Regional HIV and AIDS statistics and features </a:t>
            </a:r>
            <a:r>
              <a:rPr lang="en-US" altLang="en-US" sz="2607" b="1">
                <a:solidFill>
                  <a:srgbClr val="00A99A"/>
                </a:solidFill>
                <a:latin typeface="Arial"/>
                <a:sym typeface="Webdings" pitchFamily="18" charset="2"/>
              </a:rPr>
              <a:t></a:t>
            </a:r>
            <a:r>
              <a:rPr lang="en-US" altLang="en-US" sz="2607">
                <a:solidFill>
                  <a:prstClr val="black"/>
                </a:solidFill>
                <a:latin typeface="Arial Bold" charset="0"/>
              </a:rPr>
              <a:t> 2025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354F065-2BB7-3237-32CC-4F7246646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581" y="6282000"/>
            <a:ext cx="8383881" cy="164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14300" eaLnBrk="0" hangingPunct="0">
              <a:tabLst>
                <a:tab pos="1143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eaLnBrk="0" hangingPunct="0">
              <a:tabLst>
                <a:tab pos="1143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1143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1143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1143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indent="135468" defTabSz="1083747">
              <a:lnSpc>
                <a:spcPct val="125000"/>
              </a:lnSpc>
              <a:tabLst>
                <a:tab pos="135468" algn="l"/>
              </a:tabLst>
              <a:defRPr/>
            </a:pPr>
            <a:r>
              <a:rPr lang="en-US" altLang="en-US" sz="948">
                <a:solidFill>
                  <a:prstClr val="black"/>
                </a:solidFill>
              </a:rPr>
              <a:t>The ranges around the estimates in this table define the boundaries within which the actual numbers lie, based on the best available information.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3BF239-6FF2-DD1B-4EEE-C4A28CA922D3}"/>
              </a:ext>
            </a:extLst>
          </p:cNvPr>
          <p:cNvSpPr txBox="1"/>
          <p:nvPr/>
        </p:nvSpPr>
        <p:spPr>
          <a:xfrm>
            <a:off x="0" y="6466192"/>
            <a:ext cx="3743012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2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UNAIDS 2026 epidemiological estimates</a:t>
            </a:r>
            <a:endParaRPr lang="en-CH" sz="1422"/>
          </a:p>
        </p:txBody>
      </p:sp>
    </p:spTree>
    <p:extLst>
      <p:ext uri="{BB962C8B-B14F-4D97-AF65-F5344CB8AC3E}">
        <p14:creationId xmlns:p14="http://schemas.microsoft.com/office/powerpoint/2010/main" val="1261471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6ABAC21-ABE5-91E5-F5CA-7ED2A489F89C}"/>
              </a:ext>
            </a:extLst>
          </p:cNvPr>
          <p:cNvSpPr txBox="1"/>
          <p:nvPr/>
        </p:nvSpPr>
        <p:spPr>
          <a:xfrm>
            <a:off x="55863" y="7055274"/>
            <a:ext cx="3743012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2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UNAIDS 2025 epidemiological estimates</a:t>
            </a:r>
            <a:endParaRPr lang="en-CH" sz="1422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0D5CA06-716C-2139-3C1E-8045DDC90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701144"/>
              </p:ext>
            </p:extLst>
          </p:nvPr>
        </p:nvGraphicFramePr>
        <p:xfrm>
          <a:off x="2344612" y="642076"/>
          <a:ext cx="7861247" cy="320793"/>
        </p:xfrm>
        <a:graphic>
          <a:graphicData uri="http://schemas.openxmlformats.org/drawingml/2006/table">
            <a:tbl>
              <a:tblPr/>
              <a:tblGrid>
                <a:gridCol w="7861247">
                  <a:extLst>
                    <a:ext uri="{9D8B030D-6E8A-4147-A177-3AD203B41FA5}">
                      <a16:colId xmlns:a16="http://schemas.microsoft.com/office/drawing/2014/main" val="3353023922"/>
                    </a:ext>
                  </a:extLst>
                </a:gridCol>
              </a:tblGrid>
              <a:tr h="314584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new HIV infections, global, 1990–2025, 2025 and 2030 targets</a:t>
                      </a:r>
                    </a:p>
                  </a:txBody>
                  <a:tcPr marL="7526" marR="7526" marT="7526" marB="5418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036617"/>
                  </a:ext>
                </a:extLst>
              </a:tr>
            </a:tbl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61E69F5-E968-4784-A7FF-41D83F4334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7785881"/>
              </p:ext>
            </p:extLst>
          </p:nvPr>
        </p:nvGraphicFramePr>
        <p:xfrm>
          <a:off x="1326000" y="1181098"/>
          <a:ext cx="9540000" cy="48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BF23951-BECC-8506-74B7-D38D89DB0AE3}"/>
              </a:ext>
            </a:extLst>
          </p:cNvPr>
          <p:cNvSpPr txBox="1"/>
          <p:nvPr/>
        </p:nvSpPr>
        <p:spPr>
          <a:xfrm>
            <a:off x="0" y="6466192"/>
            <a:ext cx="3743012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2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UNAIDS 2026 epidemiological estimates</a:t>
            </a:r>
            <a:endParaRPr lang="en-CH" sz="1422"/>
          </a:p>
        </p:txBody>
      </p:sp>
    </p:spTree>
    <p:extLst>
      <p:ext uri="{BB962C8B-B14F-4D97-AF65-F5344CB8AC3E}">
        <p14:creationId xmlns:p14="http://schemas.microsoft.com/office/powerpoint/2010/main" val="1453461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18564D8-28DF-91A2-A786-09251391EB34}"/>
              </a:ext>
            </a:extLst>
          </p:cNvPr>
          <p:cNvSpPr txBox="1"/>
          <p:nvPr/>
        </p:nvSpPr>
        <p:spPr>
          <a:xfrm>
            <a:off x="2086467" y="577068"/>
            <a:ext cx="8019067" cy="347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59" b="1">
                <a:latin typeface="Calibri" panose="020F0502020204030204" pitchFamily="34" charset="0"/>
                <a:cs typeface="Calibri" panose="020F0502020204030204" pitchFamily="34" charset="0"/>
              </a:rPr>
              <a:t>Number of AIDS-related deaths, global, 1990–2025,  2025 and 2030 targets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C1A1228-DB8E-E9EF-4106-8B4D740A3A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5507240"/>
              </p:ext>
            </p:extLst>
          </p:nvPr>
        </p:nvGraphicFramePr>
        <p:xfrm>
          <a:off x="1326000" y="1119186"/>
          <a:ext cx="9540000" cy="48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6228589-820D-8AC7-9E41-639D2735EFF3}"/>
              </a:ext>
            </a:extLst>
          </p:cNvPr>
          <p:cNvSpPr txBox="1"/>
          <p:nvPr/>
        </p:nvSpPr>
        <p:spPr>
          <a:xfrm>
            <a:off x="0" y="6466192"/>
            <a:ext cx="3743012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2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UNAIDS 2026 epidemiological estimates</a:t>
            </a:r>
            <a:endParaRPr lang="en-CH" sz="1422"/>
          </a:p>
        </p:txBody>
      </p:sp>
    </p:spTree>
    <p:extLst>
      <p:ext uri="{BB962C8B-B14F-4D97-AF65-F5344CB8AC3E}">
        <p14:creationId xmlns:p14="http://schemas.microsoft.com/office/powerpoint/2010/main" val="1377434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D10DF8E-0E87-470B-94D8-36472727B397}"/>
              </a:ext>
            </a:extLst>
          </p:cNvPr>
          <p:cNvGrpSpPr/>
          <p:nvPr/>
        </p:nvGrpSpPr>
        <p:grpSpPr>
          <a:xfrm>
            <a:off x="718727" y="230482"/>
            <a:ext cx="11360385" cy="6052734"/>
            <a:chOff x="606425" y="730250"/>
            <a:chExt cx="9585325" cy="5106997"/>
          </a:xfrm>
        </p:grpSpPr>
        <p:sp>
          <p:nvSpPr>
            <p:cNvPr id="10251" name="Rectangle 37"/>
            <p:cNvSpPr>
              <a:spLocks noChangeArrowheads="1"/>
            </p:cNvSpPr>
            <p:nvPr/>
          </p:nvSpPr>
          <p:spPr bwMode="auto">
            <a:xfrm>
              <a:off x="606425" y="730250"/>
              <a:ext cx="9585325" cy="43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373" tIns="54187" rIns="108373" bIns="54187" anchor="t"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489" b="1">
                  <a:latin typeface="Arial Bold"/>
                  <a:ea typeface="ＭＳ Ｐゴシック"/>
                  <a:cs typeface="Arial Bold"/>
                </a:rPr>
                <a:t>Adults and children estimated to be living with HIV </a:t>
              </a:r>
              <a:r>
                <a:rPr lang="en-US" altLang="en-US" sz="2607" b="1">
                  <a:solidFill>
                    <a:srgbClr val="00A99A"/>
                  </a:solidFill>
                  <a:latin typeface="Arial"/>
                  <a:ea typeface="ＭＳ Ｐゴシック"/>
                  <a:sym typeface="Webdings" pitchFamily="18" charset="2"/>
                </a:rPr>
                <a:t></a:t>
              </a:r>
              <a:r>
                <a:rPr lang="en-US" altLang="en-US" sz="2489" b="1">
                  <a:latin typeface="Arial Bold"/>
                  <a:ea typeface="ＭＳ Ｐゴシック"/>
                  <a:cs typeface="Arial Bold"/>
                </a:rPr>
                <a:t> </a:t>
              </a:r>
              <a:r>
                <a:rPr lang="en-US" altLang="en-US" sz="2370" b="1">
                  <a:latin typeface="Arial Bold"/>
                  <a:ea typeface="ＭＳ Ｐゴシック"/>
                  <a:cs typeface="Arial Bold"/>
                </a:rPr>
                <a:t>2025</a:t>
              </a:r>
              <a:r>
                <a:rPr lang="en-US" altLang="en-US" sz="2489" b="1">
                  <a:latin typeface="Arial Bold"/>
                  <a:ea typeface="ＭＳ Ｐゴシック"/>
                  <a:cs typeface="Arial Bold"/>
                </a:rPr>
                <a:t> </a:t>
              </a:r>
              <a:endParaRPr lang="en-US" altLang="en-US" sz="2489" b="1">
                <a:latin typeface="Arial Bold" charset="0"/>
                <a:cs typeface="Arial Bold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5FB83C7-44FF-41C1-A9F4-B57F0CB3C7FE}"/>
                </a:ext>
              </a:extLst>
            </p:cNvPr>
            <p:cNvGrpSpPr/>
            <p:nvPr/>
          </p:nvGrpSpPr>
          <p:grpSpPr>
            <a:xfrm>
              <a:off x="1246894" y="1440000"/>
              <a:ext cx="8029861" cy="4397247"/>
              <a:chOff x="1246894" y="1504950"/>
              <a:chExt cx="8029861" cy="4397247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6894" y="1504950"/>
                <a:ext cx="8029861" cy="3878199"/>
              </a:xfrm>
              <a:prstGeom prst="rect">
                <a:avLst/>
              </a:prstGeom>
            </p:spPr>
          </p:pic>
          <p:sp>
            <p:nvSpPr>
              <p:cNvPr id="10243" name="Rectangle 2"/>
              <p:cNvSpPr>
                <a:spLocks noChangeArrowheads="1"/>
              </p:cNvSpPr>
              <p:nvPr/>
            </p:nvSpPr>
            <p:spPr bwMode="auto">
              <a:xfrm>
                <a:off x="1555750" y="5516563"/>
                <a:ext cx="7418388" cy="385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4572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4572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4572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4572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2370" b="1"/>
                  <a:t>Total: 41.0 million</a:t>
                </a:r>
                <a:r>
                  <a:rPr lang="en-US" altLang="en-US" sz="2370"/>
                  <a:t> </a:t>
                </a:r>
                <a:r>
                  <a:rPr lang="en-US" altLang="en-US">
                    <a:solidFill>
                      <a:srgbClr val="4D4D4D"/>
                    </a:solidFill>
                  </a:rPr>
                  <a:t>[35.3 million – 47.5 million]</a:t>
                </a:r>
                <a:endParaRPr lang="en-US" altLang="en-US" sz="2370">
                  <a:solidFill>
                    <a:srgbClr val="7F7F7F"/>
                  </a:solidFill>
                </a:endParaRPr>
              </a:p>
            </p:txBody>
          </p:sp>
          <p:sp>
            <p:nvSpPr>
              <p:cNvPr id="10244" name="Rectangle 27"/>
              <p:cNvSpPr>
                <a:spLocks noChangeArrowheads="1"/>
              </p:cNvSpPr>
              <p:nvPr/>
            </p:nvSpPr>
            <p:spPr bwMode="auto">
              <a:xfrm>
                <a:off x="4251325" y="3082945"/>
                <a:ext cx="2278063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  <a:spcAft>
                    <a:spcPts val="0"/>
                  </a:spcAft>
                </a:pPr>
                <a:r>
                  <a:rPr lang="en-US" altLang="en-US" sz="1422" b="1"/>
                  <a:t>Middle East and North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240 000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[200 000 – 300 000]</a:t>
                </a:r>
              </a:p>
            </p:txBody>
          </p:sp>
          <p:sp>
            <p:nvSpPr>
              <p:cNvPr id="10245" name="Rectangle 28"/>
              <p:cNvSpPr>
                <a:spLocks noChangeArrowheads="1"/>
              </p:cNvSpPr>
              <p:nvPr/>
            </p:nvSpPr>
            <p:spPr bwMode="auto">
              <a:xfrm>
                <a:off x="3831730" y="3587001"/>
                <a:ext cx="1947862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  <a:spcAft>
                    <a:spcPts val="0"/>
                  </a:spcAft>
                </a:pPr>
                <a:r>
                  <a:rPr lang="en-US" altLang="en-US" sz="1422" b="1"/>
                  <a:t>Western and central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5.2 million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[4.6 million – 6.1 million]</a:t>
                </a:r>
              </a:p>
            </p:txBody>
          </p:sp>
          <p:sp>
            <p:nvSpPr>
              <p:cNvPr id="10246" name="Rectangle 29"/>
              <p:cNvSpPr>
                <a:spLocks noChangeArrowheads="1"/>
              </p:cNvSpPr>
              <p:nvPr/>
            </p:nvSpPr>
            <p:spPr bwMode="auto">
              <a:xfrm>
                <a:off x="5800346" y="1991781"/>
                <a:ext cx="1739900" cy="568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t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  <a:spcAft>
                    <a:spcPts val="0"/>
                  </a:spcAft>
                </a:pPr>
                <a:r>
                  <a:rPr lang="en-US" altLang="en-US" sz="1422" b="1">
                    <a:latin typeface="Arial"/>
                    <a:ea typeface="ＭＳ Ｐゴシック"/>
                    <a:cs typeface="Arial"/>
                  </a:rPr>
                  <a:t>E</a:t>
                </a:r>
                <a:r>
                  <a:rPr lang="en-US" altLang="en-US" sz="1422" b="1">
                    <a:latin typeface="Arial Bold"/>
                    <a:ea typeface="ＭＳ Ｐゴシック"/>
                    <a:cs typeface="Arial Bold"/>
                  </a:rPr>
                  <a:t>astern Europe </a:t>
                </a:r>
                <a:br>
                  <a:rPr lang="en-US" altLang="en-US" sz="1422" b="1">
                    <a:latin typeface="Arial Bold"/>
                  </a:rPr>
                </a:br>
                <a:r>
                  <a:rPr lang="en-US" altLang="en-US" sz="1422" b="1">
                    <a:latin typeface="Arial Bold"/>
                    <a:ea typeface="ＭＳ Ｐゴシック"/>
                    <a:cs typeface="Arial Bold"/>
                  </a:rPr>
                  <a:t>and central Asia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>
                    <a:latin typeface="Arial Bold"/>
                    <a:ea typeface="ＭＳ Ｐゴシック"/>
                    <a:cs typeface="Arial Bold"/>
                  </a:rPr>
                  <a:t>2.0 million 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/>
                    <a:ea typeface="ＭＳ Ｐゴシック"/>
                  </a:rPr>
                  <a:t>[1.8 million – 2.2 million]</a:t>
                </a:r>
              </a:p>
            </p:txBody>
          </p:sp>
          <p:sp>
            <p:nvSpPr>
              <p:cNvPr id="10247" name="Rectangle 30"/>
              <p:cNvSpPr>
                <a:spLocks noChangeArrowheads="1"/>
              </p:cNvSpPr>
              <p:nvPr/>
            </p:nvSpPr>
            <p:spPr bwMode="auto">
              <a:xfrm>
                <a:off x="6765546" y="3844394"/>
                <a:ext cx="2197100" cy="4309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t">
                <a:spAutoFit/>
              </a:bodyPr>
              <a:lstStyle>
                <a:lvl1pPr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  <a:spcAft>
                    <a:spcPts val="0"/>
                  </a:spcAft>
                </a:pPr>
                <a:r>
                  <a:rPr lang="en-US" altLang="en-US" sz="1422" b="1">
                    <a:latin typeface="Arial"/>
                    <a:ea typeface="ＭＳ Ｐゴシック"/>
                    <a:cs typeface="Arial"/>
                  </a:rPr>
                  <a:t>Asia and the Pacific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>
                    <a:latin typeface="Arial"/>
                    <a:ea typeface="ＭＳ Ｐゴシック"/>
                    <a:cs typeface="Arial"/>
                  </a:rPr>
                  <a:t>7.1 million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"/>
                    <a:ea typeface="ＭＳ Ｐゴシック"/>
                    <a:cs typeface="Arial"/>
                  </a:rPr>
                  <a:t>[6.3 million – 8.0 million]</a:t>
                </a:r>
              </a:p>
            </p:txBody>
          </p:sp>
          <p:sp>
            <p:nvSpPr>
              <p:cNvPr id="10248" name="Rectangle 32"/>
              <p:cNvSpPr>
                <a:spLocks noChangeArrowheads="1"/>
              </p:cNvSpPr>
              <p:nvPr/>
            </p:nvSpPr>
            <p:spPr bwMode="auto">
              <a:xfrm>
                <a:off x="1647927" y="2309659"/>
                <a:ext cx="3698875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  <a:spcAft>
                    <a:spcPts val="0"/>
                  </a:spcAft>
                </a:pPr>
                <a:r>
                  <a:rPr lang="en-US" altLang="en-US" sz="1422" b="1">
                    <a:latin typeface="+mn-lt"/>
                  </a:rPr>
                  <a:t>Western and central Europe and North America</a:t>
                </a:r>
              </a:p>
              <a:p>
                <a:pPr algn="ctr" eaLnBrk="1" hangingPunct="1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>
                    <a:latin typeface="+mn-lt"/>
                  </a:rPr>
                  <a:t>2.4 million </a:t>
                </a:r>
              </a:p>
              <a:p>
                <a:pPr algn="ctr" eaLnBrk="1" hangingPunct="1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[2.1 million – 2.7 million]</a:t>
                </a:r>
              </a:p>
            </p:txBody>
          </p:sp>
          <p:sp>
            <p:nvSpPr>
              <p:cNvPr id="10249" name="Rectangle 33"/>
              <p:cNvSpPr>
                <a:spLocks noChangeArrowheads="1"/>
              </p:cNvSpPr>
              <p:nvPr/>
            </p:nvSpPr>
            <p:spPr bwMode="auto">
              <a:xfrm>
                <a:off x="2373313" y="4150241"/>
                <a:ext cx="1762125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Latin America 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2.6 million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[2.3 million – 3.0 million]</a:t>
                </a:r>
              </a:p>
            </p:txBody>
          </p:sp>
          <p:sp>
            <p:nvSpPr>
              <p:cNvPr id="10250" name="Rectangle 28"/>
              <p:cNvSpPr>
                <a:spLocks noChangeArrowheads="1"/>
              </p:cNvSpPr>
              <p:nvPr/>
            </p:nvSpPr>
            <p:spPr bwMode="auto">
              <a:xfrm>
                <a:off x="4364038" y="4257675"/>
                <a:ext cx="2182812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  <a:spcAft>
                    <a:spcPts val="0"/>
                  </a:spcAft>
                </a:pPr>
                <a:r>
                  <a:rPr lang="en-US" altLang="en-US" sz="1422" b="1"/>
                  <a:t>Eastern and southern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21.1 million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[17.5 million – 24.8 million]</a:t>
                </a:r>
              </a:p>
            </p:txBody>
          </p:sp>
          <p:sp>
            <p:nvSpPr>
              <p:cNvPr id="12" name="Rectangle 33"/>
              <p:cNvSpPr>
                <a:spLocks noChangeArrowheads="1"/>
              </p:cNvSpPr>
              <p:nvPr/>
            </p:nvSpPr>
            <p:spPr bwMode="auto">
              <a:xfrm>
                <a:off x="2119164" y="3140968"/>
                <a:ext cx="1762125" cy="43016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38100" dir="2700000" algn="tl" rotWithShape="0">
                  <a:srgbClr val="000000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Caribbean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GB" altLang="en-US" sz="1659" b="1"/>
                  <a:t>340 000</a:t>
                </a:r>
                <a:endParaRPr lang="en-US" altLang="en-US" sz="1659" b="1"/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[290 000 – 400 000]</a:t>
                </a: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F651B83-6B9C-74C0-8C4F-B21C25D3FDA6}"/>
              </a:ext>
            </a:extLst>
          </p:cNvPr>
          <p:cNvSpPr txBox="1"/>
          <p:nvPr/>
        </p:nvSpPr>
        <p:spPr>
          <a:xfrm>
            <a:off x="0" y="6466192"/>
            <a:ext cx="3743012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2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UNAIDS 2026 epidemiological estimates</a:t>
            </a:r>
            <a:endParaRPr lang="en-CH" sz="1422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8B98607-0A29-4BF6-994C-E7C7A43B7331}"/>
              </a:ext>
            </a:extLst>
          </p:cNvPr>
          <p:cNvGrpSpPr/>
          <p:nvPr/>
        </p:nvGrpSpPr>
        <p:grpSpPr>
          <a:xfrm>
            <a:off x="718727" y="230480"/>
            <a:ext cx="11360385" cy="6088168"/>
            <a:chOff x="606425" y="730250"/>
            <a:chExt cx="9585325" cy="5136895"/>
          </a:xfrm>
        </p:grpSpPr>
        <p:sp>
          <p:nvSpPr>
            <p:cNvPr id="12" name="Rectangle 37"/>
            <p:cNvSpPr>
              <a:spLocks noChangeArrowheads="1"/>
            </p:cNvSpPr>
            <p:nvPr/>
          </p:nvSpPr>
          <p:spPr bwMode="auto">
            <a:xfrm>
              <a:off x="606425" y="730250"/>
              <a:ext cx="9585325" cy="43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373" tIns="54187" rIns="108373" bIns="54187" anchor="t"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89" b="1" spc="-36">
                  <a:latin typeface="Arial Bold"/>
                  <a:ea typeface="ＭＳ Ｐゴシック"/>
                  <a:cs typeface="Arial Bold"/>
                </a:rPr>
                <a:t>Estimated number of adults and children newly infected with HIV </a:t>
              </a:r>
              <a:r>
                <a:rPr lang="en-US" altLang="en-US" sz="2607" b="1">
                  <a:solidFill>
                    <a:srgbClr val="00A99A"/>
                  </a:solidFill>
                  <a:latin typeface="Arial"/>
                  <a:ea typeface="ＭＳ Ｐゴシック"/>
                  <a:sym typeface="Webdings" pitchFamily="18" charset="2"/>
                </a:rPr>
                <a:t></a:t>
              </a:r>
              <a:r>
                <a:rPr lang="en-US" altLang="en-US" sz="2489" b="1" spc="-36">
                  <a:latin typeface="Arial Bold"/>
                  <a:ea typeface="ＭＳ Ｐゴシック"/>
                  <a:cs typeface="Arial Bold"/>
                </a:rPr>
                <a:t> 2025</a:t>
              </a:r>
              <a:endParaRPr lang="en-US" altLang="en-US" sz="2489" b="1" spc="-36">
                <a:latin typeface="Arial Bold" charset="0"/>
                <a:cs typeface="Arial Bold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0670FBB-07B0-45B1-9501-79D4E93D40D2}"/>
                </a:ext>
              </a:extLst>
            </p:cNvPr>
            <p:cNvGrpSpPr/>
            <p:nvPr/>
          </p:nvGrpSpPr>
          <p:grpSpPr>
            <a:xfrm>
              <a:off x="1246894" y="1440000"/>
              <a:ext cx="8029861" cy="4427145"/>
              <a:chOff x="1246894" y="1504950"/>
              <a:chExt cx="8029861" cy="4427145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6894" y="1504950"/>
                <a:ext cx="8029861" cy="3878199"/>
              </a:xfrm>
              <a:prstGeom prst="rect">
                <a:avLst/>
              </a:prstGeom>
            </p:spPr>
          </p:pic>
          <p:sp>
            <p:nvSpPr>
              <p:cNvPr id="11267" name="Rectangle 38"/>
              <p:cNvSpPr>
                <a:spLocks noChangeArrowheads="1"/>
              </p:cNvSpPr>
              <p:nvPr/>
            </p:nvSpPr>
            <p:spPr bwMode="auto">
              <a:xfrm>
                <a:off x="1555750" y="5529263"/>
                <a:ext cx="7418388" cy="402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1625" tIns="55813" rIns="111625" bIns="55813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2370" b="1"/>
                  <a:t>Total: 1.2 million </a:t>
                </a:r>
                <a:r>
                  <a:rPr lang="en-US" altLang="en-US">
                    <a:solidFill>
                      <a:srgbClr val="4D4D4D"/>
                    </a:solidFill>
                  </a:rPr>
                  <a:t>[950 000 – 1.7 million]</a:t>
                </a:r>
              </a:p>
            </p:txBody>
          </p:sp>
          <p:sp>
            <p:nvSpPr>
              <p:cNvPr id="11268" name="Rectangle 27"/>
              <p:cNvSpPr>
                <a:spLocks noChangeArrowheads="1"/>
              </p:cNvSpPr>
              <p:nvPr/>
            </p:nvSpPr>
            <p:spPr bwMode="auto">
              <a:xfrm>
                <a:off x="4251325" y="3083360"/>
                <a:ext cx="2278063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Middle East and North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22 000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[15 000 – 31 000]</a:t>
                </a:r>
              </a:p>
            </p:txBody>
          </p:sp>
          <p:sp>
            <p:nvSpPr>
              <p:cNvPr id="11269" name="Rectangle 28"/>
              <p:cNvSpPr>
                <a:spLocks noChangeArrowheads="1"/>
              </p:cNvSpPr>
              <p:nvPr/>
            </p:nvSpPr>
            <p:spPr bwMode="auto">
              <a:xfrm>
                <a:off x="3828088" y="3587416"/>
                <a:ext cx="1947862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Western and central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GB" altLang="en-US" sz="1659" b="1"/>
                  <a:t>190 000</a:t>
                </a:r>
                <a:endParaRPr lang="en-US" altLang="en-US" sz="1659" b="1"/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[130 000 – 290 000]</a:t>
                </a:r>
              </a:p>
            </p:txBody>
          </p:sp>
          <p:sp>
            <p:nvSpPr>
              <p:cNvPr id="11270" name="Rectangle 29"/>
              <p:cNvSpPr>
                <a:spLocks noChangeArrowheads="1"/>
              </p:cNvSpPr>
              <p:nvPr/>
            </p:nvSpPr>
            <p:spPr bwMode="auto">
              <a:xfrm>
                <a:off x="5800346" y="1997050"/>
                <a:ext cx="1739900" cy="568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Eastern Europe </a:t>
                </a:r>
                <a:br>
                  <a:rPr lang="en-US" altLang="en-US" sz="1422" b="1"/>
                </a:br>
                <a:r>
                  <a:rPr lang="en-US" altLang="en-US" sz="1422" b="1"/>
                  <a:t>and central Asia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120 000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[100 000 – 140 000]</a:t>
                </a:r>
              </a:p>
            </p:txBody>
          </p:sp>
          <p:sp>
            <p:nvSpPr>
              <p:cNvPr id="11271" name="Rectangle 30"/>
              <p:cNvSpPr>
                <a:spLocks noChangeArrowheads="1"/>
              </p:cNvSpPr>
              <p:nvPr/>
            </p:nvSpPr>
            <p:spPr bwMode="auto">
              <a:xfrm>
                <a:off x="6765546" y="3842463"/>
                <a:ext cx="2197100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Asia and the Pacific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280 000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[230 000 – 360 000]</a:t>
                </a:r>
              </a:p>
            </p:txBody>
          </p:sp>
          <p:sp>
            <p:nvSpPr>
              <p:cNvPr id="11272" name="Rectangle 32"/>
              <p:cNvSpPr>
                <a:spLocks noChangeArrowheads="1"/>
              </p:cNvSpPr>
              <p:nvPr/>
            </p:nvSpPr>
            <p:spPr bwMode="auto">
              <a:xfrm>
                <a:off x="1327150" y="2276475"/>
                <a:ext cx="3698875" cy="4438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t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Western and central Europe and North America</a:t>
                </a:r>
              </a:p>
              <a:p>
                <a:pPr algn="ctr" eaLnBrk="1" hangingPunct="1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b="1"/>
                  <a:t>63 000</a:t>
                </a:r>
              </a:p>
              <a:p>
                <a:pPr algn="ctr" eaLnBrk="1" hangingPunct="1">
                  <a:lnSpc>
                    <a:spcPct val="60000"/>
                  </a:lnSpc>
                </a:pPr>
                <a:r>
                  <a:rPr 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[52 000 – 75 000]</a:t>
                </a:r>
              </a:p>
            </p:txBody>
          </p:sp>
          <p:sp>
            <p:nvSpPr>
              <p:cNvPr id="11274" name="Rectangle 28"/>
              <p:cNvSpPr>
                <a:spLocks noChangeArrowheads="1"/>
              </p:cNvSpPr>
              <p:nvPr/>
            </p:nvSpPr>
            <p:spPr bwMode="auto">
              <a:xfrm>
                <a:off x="4364038" y="4257675"/>
                <a:ext cx="2182812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Eastern and southern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GB" altLang="en-US" sz="1659" b="1"/>
                  <a:t>420 000</a:t>
                </a:r>
                <a:endParaRPr lang="en-US" altLang="en-US" sz="1659" b="1"/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[300 000 – 580 000]</a:t>
                </a:r>
              </a:p>
            </p:txBody>
          </p:sp>
          <p:sp>
            <p:nvSpPr>
              <p:cNvPr id="13" name="Rectangle 33"/>
              <p:cNvSpPr>
                <a:spLocks noChangeArrowheads="1"/>
              </p:cNvSpPr>
              <p:nvPr/>
            </p:nvSpPr>
            <p:spPr bwMode="auto">
              <a:xfrm>
                <a:off x="2373313" y="4150241"/>
                <a:ext cx="1762125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Latin America 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140 000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[100 000 – 180 000]</a:t>
                </a:r>
              </a:p>
            </p:txBody>
          </p:sp>
          <p:sp>
            <p:nvSpPr>
              <p:cNvPr id="14" name="Rectangle 33"/>
              <p:cNvSpPr>
                <a:spLocks noChangeArrowheads="1"/>
              </p:cNvSpPr>
              <p:nvPr/>
            </p:nvSpPr>
            <p:spPr bwMode="auto">
              <a:xfrm>
                <a:off x="2119164" y="3140968"/>
                <a:ext cx="1762125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Caribbean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GB" altLang="en-US" sz="1659" b="1"/>
                  <a:t>13 000</a:t>
                </a:r>
                <a:endParaRPr lang="en-US" altLang="en-US" sz="1659" b="1"/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[9300 – 19 000]</a:t>
                </a:r>
              </a:p>
            </p:txBody>
          </p: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9F0B212-9EDF-9463-AF8A-319E41B6FDDA}"/>
              </a:ext>
            </a:extLst>
          </p:cNvPr>
          <p:cNvSpPr txBox="1"/>
          <p:nvPr/>
        </p:nvSpPr>
        <p:spPr>
          <a:xfrm>
            <a:off x="0" y="6466192"/>
            <a:ext cx="3743012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2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UNAIDS 2026 epidemiological estimates</a:t>
            </a:r>
            <a:endParaRPr lang="en-CH" sz="1422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B3D4F6B-C5DC-489D-A44F-41BC210D7994}"/>
              </a:ext>
            </a:extLst>
          </p:cNvPr>
          <p:cNvGrpSpPr/>
          <p:nvPr/>
        </p:nvGrpSpPr>
        <p:grpSpPr>
          <a:xfrm>
            <a:off x="718727" y="230481"/>
            <a:ext cx="11360385" cy="6088172"/>
            <a:chOff x="606425" y="730250"/>
            <a:chExt cx="9585325" cy="5136895"/>
          </a:xfrm>
        </p:grpSpPr>
        <p:sp>
          <p:nvSpPr>
            <p:cNvPr id="12299" name="Rectangle 37"/>
            <p:cNvSpPr>
              <a:spLocks noChangeArrowheads="1"/>
            </p:cNvSpPr>
            <p:nvPr/>
          </p:nvSpPr>
          <p:spPr bwMode="auto">
            <a:xfrm>
              <a:off x="606425" y="730250"/>
              <a:ext cx="9585325" cy="416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489" b="1">
                  <a:latin typeface="Arial Bold" panose="020B0704020202020204" pitchFamily="34" charset="0"/>
                  <a:cs typeface="Arial Bold" panose="020B0704020202020204" pitchFamily="34" charset="0"/>
                </a:rPr>
                <a:t>Estimated adult and child deaths from AIDS </a:t>
              </a:r>
              <a:r>
                <a:rPr lang="en-US" altLang="en-US" sz="2607" b="1">
                  <a:solidFill>
                    <a:srgbClr val="00A99A"/>
                  </a:solidFill>
                  <a:latin typeface="Arial"/>
                  <a:sym typeface="Webdings" pitchFamily="18" charset="2"/>
                </a:rPr>
                <a:t></a:t>
              </a:r>
              <a:r>
                <a:rPr lang="en-US" altLang="en-US" sz="2489" b="1">
                  <a:latin typeface="Arial Bold" panose="020B0704020202020204" pitchFamily="34" charset="0"/>
                  <a:cs typeface="Arial Bold" panose="020B0704020202020204" pitchFamily="34" charset="0"/>
                </a:rPr>
                <a:t> 2025 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5D7F0D4-050B-4FBC-BAA5-E9C1A55B48D0}"/>
                </a:ext>
              </a:extLst>
            </p:cNvPr>
            <p:cNvGrpSpPr/>
            <p:nvPr/>
          </p:nvGrpSpPr>
          <p:grpSpPr>
            <a:xfrm>
              <a:off x="1246894" y="1440000"/>
              <a:ext cx="8029861" cy="4427145"/>
              <a:chOff x="1246894" y="1504950"/>
              <a:chExt cx="8029861" cy="4427145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6894" y="1504950"/>
                <a:ext cx="8029861" cy="3878199"/>
              </a:xfrm>
              <a:prstGeom prst="rect">
                <a:avLst/>
              </a:prstGeom>
            </p:spPr>
          </p:pic>
          <p:sp>
            <p:nvSpPr>
              <p:cNvPr id="12291" name="Rectangle 38"/>
              <p:cNvSpPr>
                <a:spLocks noChangeArrowheads="1"/>
              </p:cNvSpPr>
              <p:nvPr/>
            </p:nvSpPr>
            <p:spPr bwMode="auto">
              <a:xfrm>
                <a:off x="1555750" y="5529263"/>
                <a:ext cx="7418388" cy="402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1625" tIns="55813" rIns="111625" bIns="55813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2370" b="1">
                    <a:latin typeface="Arial Bold" panose="020B0704020202020204" pitchFamily="34" charset="0"/>
                    <a:cs typeface="Arial Bold" panose="020B0704020202020204" pitchFamily="34" charset="0"/>
                  </a:rPr>
                  <a:t>Total: 570 000 </a:t>
                </a:r>
                <a:r>
                  <a:rPr lang="en-US" altLang="en-US">
                    <a:solidFill>
                      <a:srgbClr val="4D4D4D"/>
                    </a:solidFill>
                  </a:rPr>
                  <a:t>[430 000 – 780 000]</a:t>
                </a:r>
              </a:p>
            </p:txBody>
          </p:sp>
          <p:sp>
            <p:nvSpPr>
              <p:cNvPr id="12292" name="Rectangle 27"/>
              <p:cNvSpPr>
                <a:spLocks noChangeArrowheads="1"/>
              </p:cNvSpPr>
              <p:nvPr/>
            </p:nvSpPr>
            <p:spPr bwMode="auto">
              <a:xfrm>
                <a:off x="4251325" y="3084521"/>
                <a:ext cx="2278063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Middle East and North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6600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[4400 – 9900]</a:t>
                </a:r>
              </a:p>
            </p:txBody>
          </p:sp>
          <p:sp>
            <p:nvSpPr>
              <p:cNvPr id="12293" name="Rectangle 28"/>
              <p:cNvSpPr>
                <a:spLocks noChangeArrowheads="1"/>
              </p:cNvSpPr>
              <p:nvPr/>
            </p:nvSpPr>
            <p:spPr bwMode="auto">
              <a:xfrm>
                <a:off x="3828088" y="3586168"/>
                <a:ext cx="1947862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Western and central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GB" altLang="en-US" sz="1659" b="1"/>
                  <a:t>110 000</a:t>
                </a:r>
                <a:endParaRPr lang="en-US" altLang="en-US" sz="1659" b="1"/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[84 000 – 150 000]</a:t>
                </a:r>
              </a:p>
            </p:txBody>
          </p:sp>
          <p:sp>
            <p:nvSpPr>
              <p:cNvPr id="12294" name="Rectangle 29"/>
              <p:cNvSpPr>
                <a:spLocks noChangeArrowheads="1"/>
              </p:cNvSpPr>
              <p:nvPr/>
            </p:nvSpPr>
            <p:spPr bwMode="auto">
              <a:xfrm>
                <a:off x="5800346" y="1997050"/>
                <a:ext cx="1739900" cy="568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Eastern Europe </a:t>
                </a:r>
                <a:br>
                  <a:rPr lang="en-US" altLang="en-US" sz="1422" b="1"/>
                </a:br>
                <a:r>
                  <a:rPr lang="en-US" altLang="en-US" sz="1422" b="1"/>
                  <a:t>and central Asia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43 000 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[34 000 – 54 000]</a:t>
                </a:r>
              </a:p>
            </p:txBody>
          </p:sp>
          <p:sp>
            <p:nvSpPr>
              <p:cNvPr id="12295" name="Rectangle 30"/>
              <p:cNvSpPr>
                <a:spLocks noChangeArrowheads="1"/>
              </p:cNvSpPr>
              <p:nvPr/>
            </p:nvSpPr>
            <p:spPr bwMode="auto">
              <a:xfrm>
                <a:off x="6765546" y="3842463"/>
                <a:ext cx="2197100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Asia and the Pacific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120 000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[93 000 – 160 000]</a:t>
                </a:r>
              </a:p>
            </p:txBody>
          </p:sp>
          <p:sp>
            <p:nvSpPr>
              <p:cNvPr id="12296" name="Rectangle 32"/>
              <p:cNvSpPr>
                <a:spLocks noChangeArrowheads="1"/>
              </p:cNvSpPr>
              <p:nvPr/>
            </p:nvSpPr>
            <p:spPr bwMode="auto">
              <a:xfrm>
                <a:off x="1327150" y="2276475"/>
                <a:ext cx="3698875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Western and central Europe and North America</a:t>
                </a:r>
              </a:p>
              <a:p>
                <a:pPr algn="ctr" eaLnBrk="1" hangingPunct="1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9800 </a:t>
                </a:r>
              </a:p>
              <a:p>
                <a:pPr algn="ctr" eaLnBrk="1" hangingPunct="1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[7300 – 12 000]</a:t>
                </a:r>
              </a:p>
            </p:txBody>
          </p:sp>
          <p:sp>
            <p:nvSpPr>
              <p:cNvPr id="12298" name="Rectangle 28"/>
              <p:cNvSpPr>
                <a:spLocks noChangeArrowheads="1"/>
              </p:cNvSpPr>
              <p:nvPr/>
            </p:nvSpPr>
            <p:spPr bwMode="auto">
              <a:xfrm>
                <a:off x="4364038" y="4257675"/>
                <a:ext cx="2182812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Eastern and southern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GB" altLang="en-US" sz="1659" b="1"/>
                  <a:t>240 000</a:t>
                </a:r>
                <a:endParaRPr lang="en-US" altLang="en-US" sz="1659" b="1"/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[190 000 – 350 000]</a:t>
                </a:r>
              </a:p>
            </p:txBody>
          </p:sp>
          <p:sp>
            <p:nvSpPr>
              <p:cNvPr id="12" name="Rectangle 33"/>
              <p:cNvSpPr>
                <a:spLocks noChangeArrowheads="1"/>
              </p:cNvSpPr>
              <p:nvPr/>
            </p:nvSpPr>
            <p:spPr bwMode="auto">
              <a:xfrm>
                <a:off x="2373313" y="4150241"/>
                <a:ext cx="1762125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Latin America 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GB" altLang="en-US" sz="1659" b="1"/>
                  <a:t>28 000</a:t>
                </a:r>
                <a:endParaRPr lang="en-US" altLang="en-US" sz="1659" b="1"/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[18 000 – 39 000]</a:t>
                </a:r>
              </a:p>
            </p:txBody>
          </p:sp>
          <p:sp>
            <p:nvSpPr>
              <p:cNvPr id="13" name="Rectangle 33"/>
              <p:cNvSpPr>
                <a:spLocks noChangeArrowheads="1"/>
              </p:cNvSpPr>
              <p:nvPr/>
            </p:nvSpPr>
            <p:spPr bwMode="auto">
              <a:xfrm>
                <a:off x="2119164" y="3140968"/>
                <a:ext cx="1762125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Caribbean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4800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[3300 – 6900]</a:t>
                </a:r>
              </a:p>
            </p:txBody>
          </p: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FA0E6DA-1AA8-27F7-6C81-52CDE7BAFAFC}"/>
              </a:ext>
            </a:extLst>
          </p:cNvPr>
          <p:cNvSpPr txBox="1"/>
          <p:nvPr/>
        </p:nvSpPr>
        <p:spPr>
          <a:xfrm>
            <a:off x="0" y="6466192"/>
            <a:ext cx="3743012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2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UNAIDS 2026 epidemiological estimates</a:t>
            </a:r>
            <a:endParaRPr lang="en-CH" sz="1422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FA0D42A-6C45-4C22-8A9D-3D3C117EBD56}"/>
              </a:ext>
            </a:extLst>
          </p:cNvPr>
          <p:cNvGrpSpPr/>
          <p:nvPr/>
        </p:nvGrpSpPr>
        <p:grpSpPr>
          <a:xfrm>
            <a:off x="718727" y="230481"/>
            <a:ext cx="11360385" cy="6088172"/>
            <a:chOff x="606425" y="730250"/>
            <a:chExt cx="9585325" cy="5136895"/>
          </a:xfrm>
        </p:grpSpPr>
        <p:sp>
          <p:nvSpPr>
            <p:cNvPr id="13315" name="Rectangle 37"/>
            <p:cNvSpPr>
              <a:spLocks noChangeArrowheads="1"/>
            </p:cNvSpPr>
            <p:nvPr/>
          </p:nvSpPr>
          <p:spPr bwMode="auto">
            <a:xfrm>
              <a:off x="606425" y="730250"/>
              <a:ext cx="9585325" cy="416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489" b="1">
                  <a:latin typeface="Arial Bold" panose="020B0704020202020204" pitchFamily="34" charset="0"/>
                  <a:cs typeface="Arial Bold" panose="020B0704020202020204" pitchFamily="34" charset="0"/>
                </a:rPr>
                <a:t>Children (0-14 years) estimated to be living with HIV </a:t>
              </a:r>
              <a:r>
                <a:rPr lang="en-US" altLang="en-US" sz="2607" b="1">
                  <a:solidFill>
                    <a:srgbClr val="00A99A"/>
                  </a:solidFill>
                  <a:latin typeface="Arial"/>
                  <a:sym typeface="Webdings" pitchFamily="18" charset="2"/>
                </a:rPr>
                <a:t></a:t>
              </a:r>
              <a:r>
                <a:rPr lang="en-US" altLang="en-US" sz="2489" b="1">
                  <a:latin typeface="Arial Bold" panose="020B0704020202020204" pitchFamily="34" charset="0"/>
                  <a:cs typeface="Arial Bold" panose="020B0704020202020204" pitchFamily="34" charset="0"/>
                </a:rPr>
                <a:t> </a:t>
              </a:r>
              <a:r>
                <a:rPr lang="en-US" altLang="en-US" sz="2370">
                  <a:solidFill>
                    <a:prstClr val="black"/>
                  </a:solidFill>
                  <a:latin typeface="Arial Bold" charset="0"/>
                </a:rPr>
                <a:t>2025</a:t>
              </a:r>
              <a:endParaRPr lang="en-US" altLang="en-US" sz="2489" b="1">
                <a:latin typeface="Arial Bold" panose="020B0704020202020204" pitchFamily="34" charset="0"/>
                <a:cs typeface="Arial Bold" panose="020B0704020202020204" pitchFamily="34" charset="0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7EA502A-E94C-45DC-B39C-781EE1A89FB0}"/>
                </a:ext>
              </a:extLst>
            </p:cNvPr>
            <p:cNvGrpSpPr/>
            <p:nvPr/>
          </p:nvGrpSpPr>
          <p:grpSpPr>
            <a:xfrm>
              <a:off x="1246894" y="1440000"/>
              <a:ext cx="8029861" cy="4427145"/>
              <a:chOff x="1246894" y="1504950"/>
              <a:chExt cx="8029861" cy="4427145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6894" y="1504950"/>
                <a:ext cx="8029861" cy="3878199"/>
              </a:xfrm>
              <a:prstGeom prst="rect">
                <a:avLst/>
              </a:prstGeom>
            </p:spPr>
          </p:pic>
          <p:sp>
            <p:nvSpPr>
              <p:cNvPr id="13316" name="Rectangle 38"/>
              <p:cNvSpPr>
                <a:spLocks noChangeArrowheads="1"/>
              </p:cNvSpPr>
              <p:nvPr/>
            </p:nvSpPr>
            <p:spPr bwMode="auto">
              <a:xfrm>
                <a:off x="1555750" y="5529263"/>
                <a:ext cx="7418388" cy="402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1625" tIns="55813" rIns="111625" bIns="55813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2370" b="1">
                    <a:latin typeface="Arial Bold" panose="020B0704020202020204" pitchFamily="34" charset="0"/>
                    <a:cs typeface="Arial Bold" panose="020B0704020202020204" pitchFamily="34" charset="0"/>
                  </a:rPr>
                  <a:t>Total: 1.3 million </a:t>
                </a:r>
                <a:r>
                  <a:rPr lang="en-US" altLang="en-US">
                    <a:solidFill>
                      <a:srgbClr val="4D4D4D"/>
                    </a:solidFill>
                  </a:rPr>
                  <a:t>[1.0 million – 1.7 million]</a:t>
                </a:r>
              </a:p>
            </p:txBody>
          </p:sp>
          <p:sp>
            <p:nvSpPr>
              <p:cNvPr id="13317" name="Rectangle 27"/>
              <p:cNvSpPr>
                <a:spLocks noChangeArrowheads="1"/>
              </p:cNvSpPr>
              <p:nvPr/>
            </p:nvSpPr>
            <p:spPr bwMode="auto">
              <a:xfrm>
                <a:off x="4251325" y="3083360"/>
                <a:ext cx="2278063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Middle East and North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11 000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[8400 – 14 000]</a:t>
                </a:r>
              </a:p>
            </p:txBody>
          </p:sp>
          <p:sp>
            <p:nvSpPr>
              <p:cNvPr id="13318" name="Rectangle 28"/>
              <p:cNvSpPr>
                <a:spLocks noChangeArrowheads="1"/>
              </p:cNvSpPr>
              <p:nvPr/>
            </p:nvSpPr>
            <p:spPr bwMode="auto">
              <a:xfrm>
                <a:off x="3829310" y="3586544"/>
                <a:ext cx="1947862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Western and central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GB" altLang="en-US" sz="1659" b="1"/>
                  <a:t>320 000</a:t>
                </a:r>
                <a:endParaRPr lang="en-US" altLang="en-US" sz="1659" b="1"/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[250 000 – 390 000]</a:t>
                </a:r>
              </a:p>
            </p:txBody>
          </p:sp>
          <p:sp>
            <p:nvSpPr>
              <p:cNvPr id="13319" name="Rectangle 29"/>
              <p:cNvSpPr>
                <a:spLocks noChangeArrowheads="1"/>
              </p:cNvSpPr>
              <p:nvPr/>
            </p:nvSpPr>
            <p:spPr bwMode="auto">
              <a:xfrm>
                <a:off x="5800346" y="1995017"/>
                <a:ext cx="1739900" cy="6080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Eastern Europe </a:t>
                </a:r>
                <a:br>
                  <a:rPr lang="en-US" altLang="en-US" sz="1422" b="1"/>
                </a:br>
                <a:r>
                  <a:rPr lang="en-US" altLang="en-US" sz="1422" b="1"/>
                  <a:t>and central Asia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16 000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[13 000 – 18 000]</a:t>
                </a:r>
              </a:p>
            </p:txBody>
          </p:sp>
          <p:sp>
            <p:nvSpPr>
              <p:cNvPr id="13320" name="Rectangle 30"/>
              <p:cNvSpPr>
                <a:spLocks noChangeArrowheads="1"/>
              </p:cNvSpPr>
              <p:nvPr/>
            </p:nvSpPr>
            <p:spPr bwMode="auto">
              <a:xfrm>
                <a:off x="6765546" y="3847630"/>
                <a:ext cx="2197100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Asia and the Pacific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100 000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[87 000 – 130 000]</a:t>
                </a:r>
              </a:p>
            </p:txBody>
          </p:sp>
          <p:sp>
            <p:nvSpPr>
              <p:cNvPr id="13321" name="Rectangle 32"/>
              <p:cNvSpPr>
                <a:spLocks noChangeArrowheads="1"/>
              </p:cNvSpPr>
              <p:nvPr/>
            </p:nvSpPr>
            <p:spPr bwMode="auto">
              <a:xfrm>
                <a:off x="1327150" y="2276475"/>
                <a:ext cx="3698875" cy="322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Western and central Europe and North America</a:t>
                </a:r>
              </a:p>
              <a:p>
                <a:pPr algn="ctr" eaLnBrk="1" hangingPunct="1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…*</a:t>
                </a:r>
              </a:p>
            </p:txBody>
          </p:sp>
          <p:sp>
            <p:nvSpPr>
              <p:cNvPr id="13323" name="Rectangle 28"/>
              <p:cNvSpPr>
                <a:spLocks noChangeArrowheads="1"/>
              </p:cNvSpPr>
              <p:nvPr/>
            </p:nvSpPr>
            <p:spPr bwMode="auto">
              <a:xfrm>
                <a:off x="4364038" y="4257675"/>
                <a:ext cx="2182812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Eastern and southern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GB" altLang="en-US" sz="1659" b="1"/>
                  <a:t> </a:t>
                </a:r>
                <a:r>
                  <a:rPr lang="es-MX" altLang="en-US" sz="1659" b="1"/>
                  <a:t>780 000</a:t>
                </a:r>
                <a:endParaRPr lang="en-US" altLang="en-US" sz="1659" b="1"/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[620 000 – 1.1 million]</a:t>
                </a:r>
              </a:p>
            </p:txBody>
          </p:sp>
          <p:sp>
            <p:nvSpPr>
              <p:cNvPr id="12" name="Rectangle 33"/>
              <p:cNvSpPr>
                <a:spLocks noChangeArrowheads="1"/>
              </p:cNvSpPr>
              <p:nvPr/>
            </p:nvSpPr>
            <p:spPr bwMode="auto">
              <a:xfrm>
                <a:off x="2373313" y="4150241"/>
                <a:ext cx="1762125" cy="43016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38100" dir="2700000" algn="tl" rotWithShape="0">
                  <a:srgbClr val="000000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Latin America 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23 000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[19 000 – 28 000]</a:t>
                </a:r>
              </a:p>
            </p:txBody>
          </p:sp>
          <p:sp>
            <p:nvSpPr>
              <p:cNvPr id="13" name="Rectangle 33"/>
              <p:cNvSpPr>
                <a:spLocks noChangeArrowheads="1"/>
              </p:cNvSpPr>
              <p:nvPr/>
            </p:nvSpPr>
            <p:spPr bwMode="auto">
              <a:xfrm>
                <a:off x="2119164" y="3140968"/>
                <a:ext cx="1762125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Caribbean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11 000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[8700 – 14 000]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90B2391-C932-41BF-8268-64E3E6CEC1E0}"/>
                </a:ext>
              </a:extLst>
            </p:cNvPr>
            <p:cNvSpPr txBox="1"/>
            <p:nvPr/>
          </p:nvSpPr>
          <p:spPr>
            <a:xfrm>
              <a:off x="685800" y="4709160"/>
              <a:ext cx="1645920" cy="499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04"/>
                </a:lnSpc>
              </a:pPr>
              <a:r>
                <a:rPr lang="en-GB" sz="1185">
                  <a:latin typeface="+mn-lt"/>
                </a:rPr>
                <a:t>*Estimates for children are not published because of small numbers.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E96A458-3453-4D44-4D96-725E11540604}"/>
              </a:ext>
            </a:extLst>
          </p:cNvPr>
          <p:cNvSpPr txBox="1"/>
          <p:nvPr/>
        </p:nvSpPr>
        <p:spPr>
          <a:xfrm>
            <a:off x="0" y="6466192"/>
            <a:ext cx="3743012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2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UNAIDS 2026 epidemiological estimates</a:t>
            </a:r>
            <a:endParaRPr lang="en-CH" sz="1422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1A7D852-8260-4C89-A838-29140D6800D8}"/>
              </a:ext>
            </a:extLst>
          </p:cNvPr>
          <p:cNvGrpSpPr/>
          <p:nvPr/>
        </p:nvGrpSpPr>
        <p:grpSpPr>
          <a:xfrm>
            <a:off x="415808" y="230481"/>
            <a:ext cx="11360385" cy="6088172"/>
            <a:chOff x="606425" y="730250"/>
            <a:chExt cx="9585325" cy="5136895"/>
          </a:xfrm>
        </p:grpSpPr>
        <p:sp>
          <p:nvSpPr>
            <p:cNvPr id="14339" name="Rectangle 37"/>
            <p:cNvSpPr>
              <a:spLocks noChangeArrowheads="1"/>
            </p:cNvSpPr>
            <p:nvPr/>
          </p:nvSpPr>
          <p:spPr bwMode="auto">
            <a:xfrm>
              <a:off x="606425" y="730250"/>
              <a:ext cx="9585325" cy="43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373" tIns="54187" rIns="108373" bIns="54187" anchor="t"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89" b="1" spc="-36">
                  <a:latin typeface="Arial Bold"/>
                  <a:ea typeface="ＭＳ Ｐゴシック"/>
                  <a:cs typeface="Arial Bold"/>
                </a:rPr>
                <a:t>Estimated number of children (0-14 years) newly infected with HIV </a:t>
              </a:r>
              <a:r>
                <a:rPr lang="en-US" altLang="en-US" sz="2607" b="1">
                  <a:solidFill>
                    <a:srgbClr val="00A99A"/>
                  </a:solidFill>
                  <a:latin typeface="Arial"/>
                  <a:ea typeface="ＭＳ Ｐゴシック"/>
                  <a:sym typeface="Webdings" pitchFamily="18" charset="2"/>
                </a:rPr>
                <a:t></a:t>
              </a:r>
              <a:r>
                <a:rPr lang="en-US" altLang="en-US" sz="2489" b="1" spc="-36">
                  <a:latin typeface="Arial Bold"/>
                  <a:ea typeface="ＭＳ Ｐゴシック"/>
                  <a:cs typeface="Arial Bold"/>
                </a:rPr>
                <a:t> 2025 </a:t>
              </a:r>
              <a:endParaRPr lang="en-US" altLang="en-US" sz="2489" b="1" spc="-36">
                <a:latin typeface="Arial Bold" charset="0"/>
                <a:cs typeface="Arial Bold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A6EF85E-4FEA-4E02-B2E5-9C1CED633E99}"/>
                </a:ext>
              </a:extLst>
            </p:cNvPr>
            <p:cNvGrpSpPr/>
            <p:nvPr/>
          </p:nvGrpSpPr>
          <p:grpSpPr>
            <a:xfrm>
              <a:off x="1246894" y="1440000"/>
              <a:ext cx="8029861" cy="4427145"/>
              <a:chOff x="1246894" y="1504950"/>
              <a:chExt cx="8029861" cy="4427145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6894" y="1504950"/>
                <a:ext cx="8029861" cy="3878199"/>
              </a:xfrm>
              <a:prstGeom prst="rect">
                <a:avLst/>
              </a:prstGeom>
            </p:spPr>
          </p:pic>
          <p:sp>
            <p:nvSpPr>
              <p:cNvPr id="14340" name="Rectangle 38"/>
              <p:cNvSpPr>
                <a:spLocks noChangeArrowheads="1"/>
              </p:cNvSpPr>
              <p:nvPr/>
            </p:nvSpPr>
            <p:spPr bwMode="auto">
              <a:xfrm>
                <a:off x="1555750" y="5529263"/>
                <a:ext cx="7418388" cy="402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1625" tIns="55813" rIns="111625" bIns="55813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2370" b="1"/>
                  <a:t>Total: 93 000 </a:t>
                </a:r>
                <a:r>
                  <a:rPr lang="en-US" altLang="en-US">
                    <a:solidFill>
                      <a:srgbClr val="4D4D4D"/>
                    </a:solidFill>
                  </a:rPr>
                  <a:t>[63 000 – 140 000]</a:t>
                </a:r>
              </a:p>
            </p:txBody>
          </p:sp>
          <p:sp>
            <p:nvSpPr>
              <p:cNvPr id="14" name="Rectangle 27"/>
              <p:cNvSpPr>
                <a:spLocks noChangeArrowheads="1"/>
              </p:cNvSpPr>
              <p:nvPr/>
            </p:nvSpPr>
            <p:spPr bwMode="auto">
              <a:xfrm>
                <a:off x="4251325" y="3083360"/>
                <a:ext cx="2278063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Middle East and North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1700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[1200 – 2400]</a:t>
                </a:r>
              </a:p>
            </p:txBody>
          </p:sp>
          <p:sp>
            <p:nvSpPr>
              <p:cNvPr id="15" name="Rectangle 28"/>
              <p:cNvSpPr>
                <a:spLocks noChangeArrowheads="1"/>
              </p:cNvSpPr>
              <p:nvPr/>
            </p:nvSpPr>
            <p:spPr bwMode="auto">
              <a:xfrm>
                <a:off x="3829310" y="3586544"/>
                <a:ext cx="1947862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Western and central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GB" altLang="en-US" sz="1659" b="1"/>
                  <a:t>32 000</a:t>
                </a:r>
                <a:endParaRPr lang="en-US" altLang="en-US" sz="1659" b="1"/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[21 000 – 47 000]</a:t>
                </a:r>
              </a:p>
            </p:txBody>
          </p:sp>
          <p:sp>
            <p:nvSpPr>
              <p:cNvPr id="16" name="Rectangle 29"/>
              <p:cNvSpPr>
                <a:spLocks noChangeArrowheads="1"/>
              </p:cNvSpPr>
              <p:nvPr/>
            </p:nvSpPr>
            <p:spPr bwMode="auto">
              <a:xfrm>
                <a:off x="5800338" y="1995017"/>
                <a:ext cx="1739900" cy="5693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Eastern Europe </a:t>
                </a:r>
                <a:br>
                  <a:rPr lang="en-US" altLang="en-US" sz="1422" b="1"/>
                </a:br>
                <a:r>
                  <a:rPr lang="en-US" altLang="en-US" sz="1422" b="1"/>
                  <a:t>and central Asia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1000</a:t>
                </a:r>
                <a:endParaRPr lang="en-US" altLang="en-US" sz="2844" b="1"/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[780 – 1400]</a:t>
                </a:r>
                <a:endParaRPr lang="en-US" altLang="en-US" sz="1185" b="1"/>
              </a:p>
            </p:txBody>
          </p:sp>
          <p:sp>
            <p:nvSpPr>
              <p:cNvPr id="17" name="Rectangle 30"/>
              <p:cNvSpPr>
                <a:spLocks noChangeArrowheads="1"/>
              </p:cNvSpPr>
              <p:nvPr/>
            </p:nvSpPr>
            <p:spPr bwMode="auto">
              <a:xfrm>
                <a:off x="6765538" y="3847630"/>
                <a:ext cx="2197100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Asia and the Pacific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8200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[6300 – 12 000]</a:t>
                </a:r>
              </a:p>
            </p:txBody>
          </p:sp>
          <p:sp>
            <p:nvSpPr>
              <p:cNvPr id="18" name="Rectangle 32"/>
              <p:cNvSpPr>
                <a:spLocks noChangeArrowheads="1"/>
              </p:cNvSpPr>
              <p:nvPr/>
            </p:nvSpPr>
            <p:spPr bwMode="auto">
              <a:xfrm>
                <a:off x="1327150" y="2276475"/>
                <a:ext cx="3698875" cy="322227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38100" dir="2700000" algn="tl" rotWithShape="0">
                  <a:srgbClr val="000000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Western and central Europe and North America</a:t>
                </a:r>
              </a:p>
              <a:p>
                <a:pPr algn="ctr" eaLnBrk="1" hangingPunct="1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…*</a:t>
                </a:r>
              </a:p>
            </p:txBody>
          </p:sp>
          <p:sp>
            <p:nvSpPr>
              <p:cNvPr id="19" name="Rectangle 28"/>
              <p:cNvSpPr>
                <a:spLocks noChangeArrowheads="1"/>
              </p:cNvSpPr>
              <p:nvPr/>
            </p:nvSpPr>
            <p:spPr bwMode="auto">
              <a:xfrm>
                <a:off x="4364038" y="4257675"/>
                <a:ext cx="2182812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Eastern and southern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GB" altLang="en-US" sz="1659" b="1"/>
                  <a:t>46 000</a:t>
                </a:r>
                <a:endParaRPr lang="en-US" altLang="en-US" sz="1659" b="1"/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[30 000 – 71 000]</a:t>
                </a:r>
              </a:p>
            </p:txBody>
          </p:sp>
          <p:sp>
            <p:nvSpPr>
              <p:cNvPr id="20" name="Rectangle 33"/>
              <p:cNvSpPr>
                <a:spLocks noChangeArrowheads="1"/>
              </p:cNvSpPr>
              <p:nvPr/>
            </p:nvSpPr>
            <p:spPr bwMode="auto">
              <a:xfrm>
                <a:off x="2373313" y="4150241"/>
                <a:ext cx="1762125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Latin America 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2400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[1800 – 3100]</a:t>
                </a:r>
              </a:p>
            </p:txBody>
          </p:sp>
          <p:sp>
            <p:nvSpPr>
              <p:cNvPr id="21" name="Rectangle 33"/>
              <p:cNvSpPr>
                <a:spLocks noChangeArrowheads="1"/>
              </p:cNvSpPr>
              <p:nvPr/>
            </p:nvSpPr>
            <p:spPr bwMode="auto">
              <a:xfrm>
                <a:off x="2119164" y="3150395"/>
                <a:ext cx="1762125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Caribbean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1600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[1100 – 2300]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7321E15-B3CC-4D41-AB53-0A34BA3F4691}"/>
                </a:ext>
              </a:extLst>
            </p:cNvPr>
            <p:cNvSpPr txBox="1"/>
            <p:nvPr/>
          </p:nvSpPr>
          <p:spPr>
            <a:xfrm>
              <a:off x="685800" y="4709160"/>
              <a:ext cx="1645920" cy="499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04"/>
                </a:lnSpc>
              </a:pPr>
              <a:r>
                <a:rPr lang="en-GB" sz="1185">
                  <a:latin typeface="+mn-lt"/>
                </a:rPr>
                <a:t>*Estimates for children are not published because of small numbers.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F8B37EE-25FA-9728-861A-FC164BEEC148}"/>
              </a:ext>
            </a:extLst>
          </p:cNvPr>
          <p:cNvSpPr txBox="1"/>
          <p:nvPr/>
        </p:nvSpPr>
        <p:spPr>
          <a:xfrm>
            <a:off x="0" y="6466192"/>
            <a:ext cx="3743012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2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UNAIDS 2026 epidemiological estimates</a:t>
            </a:r>
            <a:endParaRPr lang="en-CH" sz="1422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2A21BE2-4FA8-4681-B7AB-1C95A8B23B33}"/>
              </a:ext>
            </a:extLst>
          </p:cNvPr>
          <p:cNvGrpSpPr/>
          <p:nvPr/>
        </p:nvGrpSpPr>
        <p:grpSpPr>
          <a:xfrm>
            <a:off x="415808" y="230481"/>
            <a:ext cx="11360385" cy="6088172"/>
            <a:chOff x="606425" y="730250"/>
            <a:chExt cx="9585325" cy="5136895"/>
          </a:xfrm>
        </p:grpSpPr>
        <p:sp>
          <p:nvSpPr>
            <p:cNvPr id="15371" name="Rectangle 37"/>
            <p:cNvSpPr>
              <a:spLocks noChangeArrowheads="1"/>
            </p:cNvSpPr>
            <p:nvPr/>
          </p:nvSpPr>
          <p:spPr bwMode="auto">
            <a:xfrm>
              <a:off x="606425" y="730250"/>
              <a:ext cx="9585325" cy="43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373" tIns="54187" rIns="108373" bIns="54187" anchor="t"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489" b="1">
                  <a:latin typeface="Arial Bold"/>
                  <a:ea typeface="ＭＳ Ｐゴシック"/>
                  <a:cs typeface="Arial Bold"/>
                </a:rPr>
                <a:t>Estimated deaths in children (0-14 years) from AIDS </a:t>
              </a:r>
              <a:r>
                <a:rPr lang="en-US" altLang="en-US" sz="2607" b="1">
                  <a:solidFill>
                    <a:srgbClr val="00A99A"/>
                  </a:solidFill>
                  <a:latin typeface="Arial"/>
                  <a:ea typeface="ＭＳ Ｐゴシック"/>
                  <a:sym typeface="Webdings" pitchFamily="18" charset="2"/>
                </a:rPr>
                <a:t></a:t>
              </a:r>
              <a:r>
                <a:rPr lang="en-US" altLang="en-US" sz="2489" b="1">
                  <a:latin typeface="Arial Bold"/>
                  <a:ea typeface="ＭＳ Ｐゴシック"/>
                  <a:cs typeface="Arial Bold"/>
                </a:rPr>
                <a:t> 2025 </a:t>
              </a:r>
              <a:endParaRPr lang="en-US" altLang="en-US" sz="2489" b="1">
                <a:latin typeface="Arial Bold" charset="0"/>
                <a:cs typeface="Arial Bold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C4D03D2-15DB-40AB-8DC1-FCC68997BDBF}"/>
                </a:ext>
              </a:extLst>
            </p:cNvPr>
            <p:cNvGrpSpPr/>
            <p:nvPr/>
          </p:nvGrpSpPr>
          <p:grpSpPr>
            <a:xfrm>
              <a:off x="1246894" y="1440000"/>
              <a:ext cx="8029861" cy="4427145"/>
              <a:chOff x="1246894" y="1504950"/>
              <a:chExt cx="8029861" cy="4427145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6894" y="1504950"/>
                <a:ext cx="8029861" cy="3878199"/>
              </a:xfrm>
              <a:prstGeom prst="rect">
                <a:avLst/>
              </a:prstGeom>
            </p:spPr>
          </p:pic>
          <p:sp>
            <p:nvSpPr>
              <p:cNvPr id="15363" name="Rectangle 38"/>
              <p:cNvSpPr>
                <a:spLocks noChangeArrowheads="1"/>
              </p:cNvSpPr>
              <p:nvPr/>
            </p:nvSpPr>
            <p:spPr bwMode="auto">
              <a:xfrm>
                <a:off x="1555750" y="5529263"/>
                <a:ext cx="7418388" cy="402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1625" tIns="55813" rIns="111625" bIns="55813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2370" b="1"/>
                  <a:t>Total: 61 000 </a:t>
                </a:r>
                <a:r>
                  <a:rPr lang="en-US" altLang="en-US">
                    <a:solidFill>
                      <a:srgbClr val="4D4D4D"/>
                    </a:solidFill>
                  </a:rPr>
                  <a:t>[39 000 – 90 000]</a:t>
                </a:r>
              </a:p>
            </p:txBody>
          </p:sp>
          <p:sp>
            <p:nvSpPr>
              <p:cNvPr id="14" name="Rectangle 27"/>
              <p:cNvSpPr>
                <a:spLocks noChangeArrowheads="1"/>
              </p:cNvSpPr>
              <p:nvPr/>
            </p:nvSpPr>
            <p:spPr bwMode="auto">
              <a:xfrm>
                <a:off x="4251325" y="3083360"/>
                <a:ext cx="2278063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Middle East and North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1100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[740 – 1500]</a:t>
                </a:r>
              </a:p>
            </p:txBody>
          </p:sp>
          <p:sp>
            <p:nvSpPr>
              <p:cNvPr id="15" name="Rectangle 28"/>
              <p:cNvSpPr>
                <a:spLocks noChangeArrowheads="1"/>
              </p:cNvSpPr>
              <p:nvPr/>
            </p:nvSpPr>
            <p:spPr bwMode="auto">
              <a:xfrm>
                <a:off x="3829310" y="3586544"/>
                <a:ext cx="1947862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Western and central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GB" altLang="en-US" sz="1659" b="1"/>
                  <a:t>22 000</a:t>
                </a:r>
                <a:endParaRPr lang="en-US" altLang="en-US" sz="1659" b="1"/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[14 000 – 31 000]</a:t>
                </a:r>
              </a:p>
            </p:txBody>
          </p:sp>
          <p:sp>
            <p:nvSpPr>
              <p:cNvPr id="16" name="Rectangle 29"/>
              <p:cNvSpPr>
                <a:spLocks noChangeArrowheads="1"/>
              </p:cNvSpPr>
              <p:nvPr/>
            </p:nvSpPr>
            <p:spPr bwMode="auto">
              <a:xfrm>
                <a:off x="5800354" y="1996040"/>
                <a:ext cx="1739900" cy="6080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Eastern Europe </a:t>
                </a:r>
                <a:br>
                  <a:rPr lang="en-US" altLang="en-US" sz="1422" b="1"/>
                </a:br>
                <a:r>
                  <a:rPr lang="en-US" altLang="en-US" sz="1422" b="1"/>
                  <a:t>and central Asia</a:t>
                </a:r>
              </a:p>
              <a:p>
                <a:pPr algn="ctr" defTabSz="1083747" eaLnBrk="1" hangingPunct="1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  <a:defRPr/>
                </a:pPr>
                <a:r>
                  <a:rPr lang="en-US" altLang="en-US" sz="1659" b="1">
                    <a:solidFill>
                      <a:prstClr val="black"/>
                    </a:solidFill>
                  </a:rPr>
                  <a:t>510</a:t>
                </a:r>
              </a:p>
              <a:p>
                <a:pPr algn="ctr" defTabSz="1083747" eaLnBrk="1" hangingPunct="1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  <a:defRPr/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[&lt;500 – 710]</a:t>
                </a:r>
              </a:p>
            </p:txBody>
          </p:sp>
          <p:sp>
            <p:nvSpPr>
              <p:cNvPr id="17" name="Rectangle 30"/>
              <p:cNvSpPr>
                <a:spLocks noChangeArrowheads="1"/>
              </p:cNvSpPr>
              <p:nvPr/>
            </p:nvSpPr>
            <p:spPr bwMode="auto">
              <a:xfrm>
                <a:off x="6765554" y="3841453"/>
                <a:ext cx="2197100" cy="43016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38100" dir="2700000" algn="tl" rotWithShape="0">
                  <a:srgbClr val="000000">
                    <a:alpha val="4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85750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Asia and the Pacific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5500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[3900 – 8600]</a:t>
                </a:r>
              </a:p>
            </p:txBody>
          </p:sp>
          <p:sp>
            <p:nvSpPr>
              <p:cNvPr id="18" name="Rectangle 32"/>
              <p:cNvSpPr>
                <a:spLocks noChangeArrowheads="1"/>
              </p:cNvSpPr>
              <p:nvPr/>
            </p:nvSpPr>
            <p:spPr bwMode="auto">
              <a:xfrm>
                <a:off x="1327150" y="2276475"/>
                <a:ext cx="3698875" cy="516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Western and central Europe and North America</a:t>
                </a:r>
              </a:p>
              <a:p>
                <a:pPr algn="ctr" eaLnBrk="1" hangingPunct="1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…*</a:t>
                </a:r>
              </a:p>
              <a:p>
                <a:pPr algn="ctr" eaLnBrk="1" hangingPunct="1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endParaRPr lang="en-US" altLang="en-US" sz="1659" b="1"/>
              </a:p>
            </p:txBody>
          </p:sp>
          <p:sp>
            <p:nvSpPr>
              <p:cNvPr id="19" name="Rectangle 28"/>
              <p:cNvSpPr>
                <a:spLocks noChangeArrowheads="1"/>
              </p:cNvSpPr>
              <p:nvPr/>
            </p:nvSpPr>
            <p:spPr bwMode="auto">
              <a:xfrm>
                <a:off x="4364038" y="4257675"/>
                <a:ext cx="2182812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Eastern and southern Africa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GB" altLang="en-US" sz="1659" b="1"/>
                  <a:t>29 000</a:t>
                </a:r>
                <a:endParaRPr lang="en-US" altLang="en-US" sz="1659" b="1"/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[18 000 – 44 000]</a:t>
                </a:r>
              </a:p>
            </p:txBody>
          </p:sp>
          <p:sp>
            <p:nvSpPr>
              <p:cNvPr id="20" name="Rectangle 33"/>
              <p:cNvSpPr>
                <a:spLocks noChangeArrowheads="1"/>
              </p:cNvSpPr>
              <p:nvPr/>
            </p:nvSpPr>
            <p:spPr bwMode="auto">
              <a:xfrm>
                <a:off x="2373313" y="4150241"/>
                <a:ext cx="1762125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Latin America 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1600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[1100 – 2200]</a:t>
                </a:r>
              </a:p>
            </p:txBody>
          </p:sp>
          <p:sp>
            <p:nvSpPr>
              <p:cNvPr id="21" name="Rectangle 33"/>
              <p:cNvSpPr>
                <a:spLocks noChangeArrowheads="1"/>
              </p:cNvSpPr>
              <p:nvPr/>
            </p:nvSpPr>
            <p:spPr bwMode="auto">
              <a:xfrm>
                <a:off x="2119164" y="3140968"/>
                <a:ext cx="1762125" cy="4301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defTabSz="935038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defTabSz="9350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ct val="75000"/>
                  </a:lnSpc>
                </a:pPr>
                <a:r>
                  <a:rPr lang="en-US" altLang="en-US" sz="1422" b="1"/>
                  <a:t>Caribbean</a:t>
                </a:r>
              </a:p>
              <a:p>
                <a:pPr algn="ctr">
                  <a:lnSpc>
                    <a:spcPct val="75000"/>
                  </a:lnSpc>
                  <a:spcBef>
                    <a:spcPts val="237"/>
                  </a:spcBef>
                  <a:spcAft>
                    <a:spcPts val="119"/>
                  </a:spcAft>
                </a:pPr>
                <a:r>
                  <a:rPr lang="en-US" altLang="en-US" sz="1659" b="1"/>
                  <a:t>970</a:t>
                </a:r>
              </a:p>
              <a:p>
                <a:pPr algn="ctr">
                  <a:lnSpc>
                    <a:spcPct val="60000"/>
                  </a:lnSpc>
                </a:pPr>
                <a:r>
                  <a:rPr lang="en-US" altLang="en-US" sz="1185" b="1">
                    <a:solidFill>
                      <a:srgbClr val="5F5F5F"/>
                    </a:solidFill>
                    <a:latin typeface="Arial Narrow" pitchFamily="34" charset="0"/>
                  </a:rPr>
                  <a:t>[610 – 1400]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9521B1-535F-4731-9EA5-5C066B4086FF}"/>
                </a:ext>
              </a:extLst>
            </p:cNvPr>
            <p:cNvSpPr txBox="1"/>
            <p:nvPr/>
          </p:nvSpPr>
          <p:spPr>
            <a:xfrm>
              <a:off x="685800" y="4709160"/>
              <a:ext cx="1645920" cy="499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04"/>
                </a:lnSpc>
              </a:pPr>
              <a:r>
                <a:rPr lang="en-GB" sz="1185">
                  <a:latin typeface="+mn-lt"/>
                </a:rPr>
                <a:t>*Estimates for children are not published because of small numbers.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CCE7DE6-9BA7-0FDA-06AE-8EB9689FC9C7}"/>
              </a:ext>
            </a:extLst>
          </p:cNvPr>
          <p:cNvSpPr txBox="1"/>
          <p:nvPr/>
        </p:nvSpPr>
        <p:spPr>
          <a:xfrm>
            <a:off x="0" y="6466192"/>
            <a:ext cx="3743012" cy="311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2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 UNAIDS 2026 epidemiological estimates</a:t>
            </a:r>
            <a:endParaRPr lang="en-CH" sz="1422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UNAIDS Ocean">
      <a:dk1>
        <a:sysClr val="windowText" lastClr="000000"/>
      </a:dk1>
      <a:lt1>
        <a:sysClr val="window" lastClr="FFFFFF"/>
      </a:lt1>
      <a:dk2>
        <a:srgbClr val="70C8BE"/>
      </a:dk2>
      <a:lt2>
        <a:srgbClr val="D8D5CF"/>
      </a:lt2>
      <a:accent1>
        <a:srgbClr val="70C8BE"/>
      </a:accent1>
      <a:accent2>
        <a:srgbClr val="E31837"/>
      </a:accent2>
      <a:accent3>
        <a:srgbClr val="00A99A"/>
      </a:accent3>
      <a:accent4>
        <a:srgbClr val="78BCC1"/>
      </a:accent4>
      <a:accent5>
        <a:srgbClr val="63CDF6"/>
      </a:accent5>
      <a:accent6>
        <a:srgbClr val="CDC884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UNAIDS Ocean">
      <a:dk1>
        <a:sysClr val="windowText" lastClr="000000"/>
      </a:dk1>
      <a:lt1>
        <a:sysClr val="window" lastClr="FFFFFF"/>
      </a:lt1>
      <a:dk2>
        <a:srgbClr val="70C8BE"/>
      </a:dk2>
      <a:lt2>
        <a:srgbClr val="D8D5CF"/>
      </a:lt2>
      <a:accent1>
        <a:srgbClr val="70C8BE"/>
      </a:accent1>
      <a:accent2>
        <a:srgbClr val="E31837"/>
      </a:accent2>
      <a:accent3>
        <a:srgbClr val="00A99A"/>
      </a:accent3>
      <a:accent4>
        <a:srgbClr val="78BCC1"/>
      </a:accent4>
      <a:accent5>
        <a:srgbClr val="63CDF6"/>
      </a:accent5>
      <a:accent6>
        <a:srgbClr val="CDC884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93E641F549574BB805BD9C73365D4F" ma:contentTypeVersion="38" ma:contentTypeDescription="Create a new document." ma:contentTypeScope="" ma:versionID="bb15a01b0da24ce4c869cf734143bf99">
  <xsd:schema xmlns:xsd="http://www.w3.org/2001/XMLSchema" xmlns:xs="http://www.w3.org/2001/XMLSchema" xmlns:p="http://schemas.microsoft.com/office/2006/metadata/properties" xmlns:ns1="http://schemas.microsoft.com/sharepoint/v3" xmlns:ns2="288ef829-98c5-46d1-83dc-c2ef7c814da2" xmlns:ns3="2ddeef39-65d3-4660-94f2-f063f949c57e" targetNamespace="http://schemas.microsoft.com/office/2006/metadata/properties" ma:root="true" ma:fieldsID="38ffe83adcfdef0d88af7c4db34b3f6a" ns1:_="" ns2:_="" ns3:_="">
    <xsd:import namespace="http://schemas.microsoft.com/sharepoint/v3"/>
    <xsd:import namespace="288ef829-98c5-46d1-83dc-c2ef7c814da2"/>
    <xsd:import namespace="2ddeef39-65d3-4660-94f2-f063f949c5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  <xsd:element ref="ns2:DocumentTitle" minOccurs="0"/>
                <xsd:element ref="ns3:PrimeClassificationStatus" minOccurs="0"/>
                <xsd:element ref="ns3:PrimeClassificationStatusDetails" minOccurs="0"/>
                <xsd:element ref="ns3:PrimeLastClassified" minOccurs="0"/>
                <xsd:element ref="ns3:PrimeCorrectedByUser" minOccurs="0"/>
                <xsd:element ref="ns2:Summary_x002f_Abstract" minOccurs="0"/>
                <xsd:element ref="ns2:ContentOwner" minOccurs="0"/>
                <xsd:element ref="ns2:DownloadCategory" minOccurs="0"/>
                <xsd:element ref="ns2:LastReviewDate" minOccurs="0"/>
                <xsd:element ref="ns2:ReviewFrequency" minOccurs="0"/>
                <xsd:element ref="ns2:PrimaryTopic_x002f_ThematicArea" minOccurs="0"/>
                <xsd:element ref="ns2:Language" minOccurs="0"/>
                <xsd:element ref="ns2:Region" minOccurs="0"/>
                <xsd:element ref="ns2:EnterpriseKeyword" minOccurs="0"/>
                <xsd:element ref="ns2:ThematicArea" minOccurs="0"/>
                <xsd:element ref="ns2:Document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ef829-98c5-46d1-83dc-c2ef7c814d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008808e-a4ff-498b-8b44-8869f1dca9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  <xsd:element name="DocumentTitle" ma:index="30" nillable="true" ma:displayName="Document Title" ma:format="Dropdown" ma:internalName="DocumentTitle">
      <xsd:simpleType>
        <xsd:restriction base="dms:Text">
          <xsd:maxLength value="255"/>
        </xsd:restriction>
      </xsd:simpleType>
    </xsd:element>
    <xsd:element name="Summary_x002f_Abstract" ma:index="35" nillable="true" ma:displayName="Summary / Abstract" ma:format="Dropdown" ma:internalName="Summary_x002f_Abstract">
      <xsd:simpleType>
        <xsd:restriction base="dms:Note">
          <xsd:maxLength value="255"/>
        </xsd:restriction>
      </xsd:simpleType>
    </xsd:element>
    <xsd:element name="ContentOwner" ma:index="36" nillable="true" ma:displayName="Content Owner" ma:format="Dropdown" ma:internalName="ContentOwner">
      <xsd:simpleType>
        <xsd:restriction base="dms:Text">
          <xsd:maxLength value="255"/>
        </xsd:restriction>
      </xsd:simpleType>
    </xsd:element>
    <xsd:element name="DownloadCategory" ma:index="37" nillable="true" ma:displayName="Download Category" ma:format="Dropdown" ma:internalName="DownloadCategory">
      <xsd:simpleType>
        <xsd:restriction base="dms:Choice">
          <xsd:enumeration value="Tool"/>
          <xsd:enumeration value="Plan"/>
          <xsd:enumeration value="Guide"/>
        </xsd:restriction>
      </xsd:simpleType>
    </xsd:element>
    <xsd:element name="LastReviewDate" ma:index="38" nillable="true" ma:displayName="Last Review Date" ma:format="DateOnly" ma:internalName="LastReviewDate">
      <xsd:simpleType>
        <xsd:restriction base="dms:DateTime"/>
      </xsd:simpleType>
    </xsd:element>
    <xsd:element name="ReviewFrequency" ma:index="39" nillable="true" ma:displayName="Review Frequency" ma:description="Go through the document and try to determine how frequently the document needs to be reviewed for content freshness, accuracy and relevance. &#10;&#10;Here are some basic rules.&#10;If the download category is a “Tool”, then it needs to be reviewed every 12 months.&#10;If the download category is a “Guide”, it needs to be reviewed every 12 months.&#10;If the download category is a “Plan”, it needs to be reviewed every 6 months.&#10;&#10;All review frequencies have been defined as options/ choices for this column.&#10;Choose an option only from the list of review frequencies provided as options/ choices. &#10;&#10;If you are unable to assign a category from the defined list, return ‘To be determined’&#10;&#10;Options that have been defined for this field are:&#10;3 months&#10;6 months&#10;12 months&#10;24 months&#10;36 months&#10;" ma:format="Dropdown" ma:internalName="ReviewFrequency">
      <xsd:simpleType>
        <xsd:restriction base="dms:Choice">
          <xsd:enumeration value="3 months"/>
          <xsd:enumeration value="6 months"/>
          <xsd:enumeration value="12 months"/>
          <xsd:enumeration value="24 months"/>
          <xsd:enumeration value="36 months"/>
        </xsd:restriction>
      </xsd:simpleType>
    </xsd:element>
    <xsd:element name="PrimaryTopic_x002f_ThematicArea" ma:index="40" nillable="true" ma:displayName="Primary Topic / Thematic Area" ma:format="Dropdown" ma:internalName="PrimaryTopic_x002f_ThematicArea">
      <xsd:simpleType>
        <xsd:restriction base="dms:Choice">
          <xsd:enumeration value="Global Fund and Grant Implementation"/>
          <xsd:enumeration value="NSP Strategic Planning and Reviews"/>
          <xsd:enumeration value="Community and Service Delivery"/>
          <xsd:enumeration value="Prevention"/>
          <xsd:enumeration value="HIV and Economics"/>
          <xsd:enumeration value="Human Rights and Gender"/>
          <xsd:enumeration value="Epi Strategic Information"/>
          <xsd:enumeration value="Treatment and Testing"/>
          <xsd:enumeration value="Health System Strengthening"/>
          <xsd:enumeration value="Drawdown"/>
          <xsd:enumeration value="GF Condom SI"/>
          <xsd:enumeration value="DFAT"/>
          <xsd:enumeration value="HIV Sustainability Roadmaps"/>
          <xsd:enumeration value="Other"/>
        </xsd:restriction>
      </xsd:simpleType>
    </xsd:element>
    <xsd:element name="Language" ma:index="41" nillable="true" ma:displayName="Language" ma:format="Dropdown" ma:internalName="Language">
      <xsd:simpleType>
        <xsd:restriction base="dms:Text">
          <xsd:maxLength value="255"/>
        </xsd:restriction>
      </xsd:simpleType>
    </xsd:element>
    <xsd:element name="Region" ma:index="42" nillable="true" ma:displayName="Region" ma:format="Dropdown" ma:internalName="Region">
      <xsd:simpleType>
        <xsd:restriction base="dms:Choice">
          <xsd:enumeration value="Eastern and southern Africa"/>
          <xsd:enumeration value="Western and central Africa"/>
          <xsd:enumeration value="Asia and the Pacific"/>
          <xsd:enumeration value="Eastern Europe and central Asia"/>
          <xsd:enumeration value="Latin America and the Caribbean"/>
          <xsd:enumeration value="Middle East and North Africa"/>
          <xsd:enumeration value="Western and central Europe and North America"/>
          <xsd:enumeration value="Global"/>
          <xsd:enumeration value="Other"/>
        </xsd:restriction>
      </xsd:simpleType>
    </xsd:element>
    <xsd:element name="EnterpriseKeyword" ma:index="43" nillable="true" ma:displayName="Enterprise Keyword" ma:format="Dropdown" ma:internalName="EnterpriseKeyword">
      <xsd:simpleType>
        <xsd:restriction base="dms:Text">
          <xsd:maxLength value="255"/>
        </xsd:restriction>
      </xsd:simpleType>
    </xsd:element>
    <xsd:element name="ThematicArea" ma:index="44" nillable="true" ma:displayName="Thematic Area" ma:format="Dropdown" ma:internalName="ThematicArea">
      <xsd:simpleType>
        <xsd:restriction base="dms:Text">
          <xsd:maxLength value="255"/>
        </xsd:restriction>
      </xsd:simpleType>
    </xsd:element>
    <xsd:element name="DocumentName" ma:index="45" nillable="true" ma:displayName="Document Name" ma:format="Dropdown" ma:internalName="DocumentNam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deef39-65d3-4660-94f2-f063f949c57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f1142ec6-8224-48c2-babf-013e8b339833}" ma:internalName="TaxCatchAll" ma:showField="CatchAllData" ma:web="2ddeef39-65d3-4660-94f2-f063f949c5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imeClassificationStatus" ma:index="31" nillable="true" ma:displayName="Processing status" ma:internalName="PrimeClassificationStatus">
      <xsd:simpleType>
        <xsd:restriction base="dms:Text"/>
      </xsd:simpleType>
    </xsd:element>
    <xsd:element name="PrimeClassificationStatusDetails" ma:index="32" nillable="true" ma:displayName="Processing details" ma:internalName="PrimeClassificationStatusDetails">
      <xsd:simpleType>
        <xsd:restriction base="dms:Note">
          <xsd:maxLength value="255"/>
        </xsd:restriction>
      </xsd:simpleType>
    </xsd:element>
    <xsd:element name="PrimeLastClassified" ma:index="33" nillable="true" ma:displayName="Processed" ma:internalName="PrimeLastClassified">
      <xsd:simpleType>
        <xsd:restriction base="dms:DateTime"/>
      </xsd:simpleType>
    </xsd:element>
    <xsd:element name="PrimeCorrectedByUser" ma:index="34" nillable="true" ma:displayName="Corrected" ma:internalName="PrimeCorrectedByUser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ddeef39-65d3-4660-94f2-f063f949c57e" xsi:nil="true"/>
    <lcf76f155ced4ddcb4097134ff3c332f xmlns="288ef829-98c5-46d1-83dc-c2ef7c814da2">
      <Terms xmlns="http://schemas.microsoft.com/office/infopath/2007/PartnerControls"/>
    </lcf76f155ced4ddcb4097134ff3c332f>
    <SharedWithUsers xmlns="2ddeef39-65d3-4660-94f2-f063f949c57e">
      <UserInfo>
        <DisplayName>MAHY, Mary</DisplayName>
        <AccountId>20</AccountId>
        <AccountType/>
      </UserInfo>
      <UserInfo>
        <DisplayName>DAHER, Juliana</DisplayName>
        <AccountId>63</AccountId>
        <AccountType/>
      </UserInfo>
      <UserInfo>
        <DisplayName>LEVCHENKO, Roman</DisplayName>
        <AccountId>1536</AccountId>
        <AccountType/>
      </UserInfo>
      <UserInfo>
        <DisplayName>BARTON-KNOTT, Sophie</DisplayName>
        <AccountId>1929</AccountId>
        <AccountType/>
      </UserInfo>
      <UserInfo>
        <DisplayName>KORENROMP, Eline Louise</DisplayName>
        <AccountId>7579</AccountId>
        <AccountType/>
      </UserInfo>
      <UserInfo>
        <DisplayName>DELUCA, Sophia</DisplayName>
        <AccountId>9286</AccountId>
        <AccountType/>
      </UserInfo>
    </SharedWithUsers>
    <_Flow_SignoffStatus xmlns="288ef829-98c5-46d1-83dc-c2ef7c814da2" xsi:nil="true"/>
    <_ip_UnifiedCompliancePolicyUIAction xmlns="http://schemas.microsoft.com/sharepoint/v3" xsi:nil="true"/>
    <_ip_UnifiedCompliancePolicyProperties xmlns="http://schemas.microsoft.com/sharepoint/v3" xsi:nil="true"/>
    <PrimeLastClassified xmlns="2ddeef39-65d3-4660-94f2-f063f949c57e" xsi:nil="true"/>
    <Language xmlns="288ef829-98c5-46d1-83dc-c2ef7c814da2">English</Language>
    <Summary_x002f_Abstract xmlns="288ef829-98c5-46d1-83dc-c2ef7c814da2">The document presents UNAIDS 2025–2026 global and regional HIV epidemiological estimates including people living with HIV, new infections, and AIDS-related deaths.</Summary_x002f_Abstract>
    <EnterpriseKeyword xmlns="288ef829-98c5-46d1-83dc-c2ef7c814da2" xsi:nil="true"/>
    <PrimeCorrectedByUser xmlns="2ddeef39-65d3-4660-94f2-f063f949c57e" xsi:nil="true"/>
    <PrimeClassificationStatusDetails xmlns="2ddeef39-65d3-4660-94f2-f063f949c57e" xsi:nil="true"/>
    <PrimaryTopic_x002f_ThematicArea xmlns="288ef829-98c5-46d1-83dc-c2ef7c814da2">Epi Strategic Information</PrimaryTopic_x002f_ThematicArea>
    <LastReviewDate xmlns="288ef829-98c5-46d1-83dc-c2ef7c814da2" xsi:nil="true"/>
    <DocumentTitle xmlns="288ef829-98c5-46d1-83dc-c2ef7c814da2">2026 09 Unaids Core Epidemiology Slides</DocumentTitle>
    <ReviewFrequency xmlns="288ef829-98c5-46d1-83dc-c2ef7c814da2">12 months</ReviewFrequency>
    <PrimeClassificationStatus xmlns="2ddeef39-65d3-4660-94f2-f063f949c57e" xsi:nil="true"/>
    <DownloadCategory xmlns="288ef829-98c5-46d1-83dc-c2ef7c814da2">Guide</DownloadCategory>
    <ContentOwner xmlns="288ef829-98c5-46d1-83dc-c2ef7c814da2">RWodzi Desire Tarwireyi</ContentOwner>
    <Region xmlns="288ef829-98c5-46d1-83dc-c2ef7c814da2">Global</Region>
    <ThematicArea xmlns="288ef829-98c5-46d1-83dc-c2ef7c814da2" xsi:nil="true"/>
    <DocumentName xmlns="288ef829-98c5-46d1-83dc-c2ef7c814da2" xsi:nil="true"/>
  </documentManagement>
</p:properties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13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34A3D702-7AC0-4308-BE4C-0B68B13AEE28}">
  <ds:schemaRefs>
    <ds:schemaRef ds:uri="288ef829-98c5-46d1-83dc-c2ef7c814da2"/>
    <ds:schemaRef ds:uri="2ddeef39-65d3-4660-94f2-f063f949c57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A796567-3D7E-4144-BCE2-D36437566A83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7BDF9F09-1C67-411C-8390-69F45FDE68EC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4CEE770C-6D29-4D6B-BA98-18455F742BA5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34672B0B-60DC-467C-91F0-BBC4CE3C9372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93E74733-972D-4CD3-8F5C-248DF96D864F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01008649-C3F8-48E6-BE84-4178C35C743D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7A1F6696-EC23-49D6-8E8F-CDC09AE4631F}">
  <ds:schemaRefs>
    <ds:schemaRef ds:uri="288ef829-98c5-46d1-83dc-c2ef7c814da2"/>
    <ds:schemaRef ds:uri="2ddeef39-65d3-4660-94f2-f063f949c57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9.xml><?xml version="1.0" encoding="utf-8"?>
<ds:datastoreItem xmlns:ds="http://schemas.openxmlformats.org/officeDocument/2006/customXml" ds:itemID="{1D090D37-7665-4BEC-9FD2-19990F45C63B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56C3AE64-3A65-496C-9A01-CDCAEF02489E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8E1AAE0A-8786-4129-8F63-6364D84FA54E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ED937FCB-EBD4-4FB3-8E55-F6520624F9A7}">
  <ds:schemaRefs>
    <ds:schemaRef ds:uri="http://schemas.microsoft.com/sharepoint/v3/contenttype/forms"/>
  </ds:schemaRefs>
</ds:datastoreItem>
</file>

<file path=customXml/itemProps13.xml><?xml version="1.0" encoding="utf-8"?>
<ds:datastoreItem xmlns:ds="http://schemas.openxmlformats.org/officeDocument/2006/customXml" ds:itemID="{27D04CAE-4E38-48CA-BC1E-C431E2367D1F}">
  <ds:schemaRefs>
    <ds:schemaRef ds:uri="ESRI.ArcGIS.Mapping.OfficeIntegration.PowerPointInfo"/>
  </ds:schemaRefs>
</ds:datastoreItem>
</file>

<file path=docMetadata/LabelInfo.xml><?xml version="1.0" encoding="utf-8"?>
<clbl:labelList xmlns:clbl="http://schemas.microsoft.com/office/2020/mipLabelMetadata">
  <clbl:label id="{c2e1cf9b-e1b6-44eb-8021-428c292d3eb5}" enabled="0" method="" siteId="{c2e1cf9b-e1b6-44eb-8021-428c292d3eb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1386</Words>
  <Application>Microsoft Office PowerPoint</Application>
  <PresentationFormat>Widescreen</PresentationFormat>
  <Paragraphs>239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 Narrow</vt:lpstr>
      <vt:lpstr>Arial</vt:lpstr>
      <vt:lpstr>Arial Bold</vt:lpstr>
      <vt:lpstr>Arial Narrow</vt:lpstr>
      <vt:lpstr>Calibri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UNAIDS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Fadriquela, Efren</dc:creator>
  <cp:lastModifiedBy>IMBERS, Santiago</cp:lastModifiedBy>
  <cp:revision>2</cp:revision>
  <cp:lastPrinted>2019-07-11T08:57:54Z</cp:lastPrinted>
  <dcterms:created xsi:type="dcterms:W3CDTF">2011-11-02T09:59:30Z</dcterms:created>
  <dcterms:modified xsi:type="dcterms:W3CDTF">2026-09-22T15:17:47Z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0x0101006893E641F549574BB805BD9C73365D4F</vt:lpwstr>
  </property>
  <property fmtid="{D5CDD505-2E9C-101B-9397-08002B2CF9AE}" pid="3" name="MediaServiceImageTags">
    <vt:lpwstr/>
  </property>
</Properties>
</file>